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51" r:id="rId2"/>
    <p:sldId id="421" r:id="rId3"/>
    <p:sldId id="598" r:id="rId4"/>
    <p:sldId id="611" r:id="rId5"/>
    <p:sldId id="610" r:id="rId6"/>
    <p:sldId id="612" r:id="rId7"/>
    <p:sldId id="609" r:id="rId8"/>
    <p:sldId id="597" r:id="rId9"/>
    <p:sldId id="596" r:id="rId10"/>
    <p:sldId id="318" r:id="rId11"/>
    <p:sldId id="560" r:id="rId12"/>
    <p:sldId id="561" r:id="rId13"/>
    <p:sldId id="562" r:id="rId14"/>
    <p:sldId id="563" r:id="rId15"/>
    <p:sldId id="602" r:id="rId16"/>
    <p:sldId id="564" r:id="rId17"/>
    <p:sldId id="603" r:id="rId18"/>
    <p:sldId id="604" r:id="rId19"/>
    <p:sldId id="565" r:id="rId20"/>
    <p:sldId id="682" r:id="rId21"/>
    <p:sldId id="683" r:id="rId22"/>
    <p:sldId id="628" r:id="rId23"/>
    <p:sldId id="615" r:id="rId24"/>
    <p:sldId id="637" r:id="rId25"/>
    <p:sldId id="567" r:id="rId26"/>
    <p:sldId id="629" r:id="rId27"/>
    <p:sldId id="630" r:id="rId28"/>
    <p:sldId id="608" r:id="rId29"/>
    <p:sldId id="632" r:id="rId30"/>
    <p:sldId id="631" r:id="rId31"/>
    <p:sldId id="616" r:id="rId32"/>
    <p:sldId id="681" r:id="rId33"/>
    <p:sldId id="621" r:id="rId34"/>
    <p:sldId id="575" r:id="rId35"/>
    <p:sldId id="618" r:id="rId36"/>
    <p:sldId id="624" r:id="rId37"/>
    <p:sldId id="671" r:id="rId38"/>
    <p:sldId id="641" r:id="rId39"/>
    <p:sldId id="642" r:id="rId40"/>
    <p:sldId id="623" r:id="rId41"/>
    <p:sldId id="592" r:id="rId42"/>
    <p:sldId id="586" r:id="rId43"/>
    <p:sldId id="675" r:id="rId44"/>
    <p:sldId id="677" r:id="rId45"/>
    <p:sldId id="676" r:id="rId46"/>
    <p:sldId id="613" r:id="rId47"/>
    <p:sldId id="643" r:id="rId48"/>
    <p:sldId id="614" r:id="rId49"/>
    <p:sldId id="625" r:id="rId50"/>
    <p:sldId id="647" r:id="rId51"/>
    <p:sldId id="644" r:id="rId52"/>
    <p:sldId id="673" r:id="rId53"/>
    <p:sldId id="645" r:id="rId54"/>
    <p:sldId id="646" r:id="rId55"/>
    <p:sldId id="648" r:id="rId56"/>
    <p:sldId id="680" r:id="rId57"/>
    <p:sldId id="585" r:id="rId58"/>
    <p:sldId id="573" r:id="rId59"/>
    <p:sldId id="654" r:id="rId60"/>
    <p:sldId id="655" r:id="rId61"/>
    <p:sldId id="656" r:id="rId62"/>
    <p:sldId id="659" r:id="rId63"/>
    <p:sldId id="579" r:id="rId64"/>
    <p:sldId id="582" r:id="rId65"/>
    <p:sldId id="653" r:id="rId66"/>
    <p:sldId id="584" r:id="rId67"/>
    <p:sldId id="574" r:id="rId68"/>
    <p:sldId id="599" r:id="rId69"/>
    <p:sldId id="578" r:id="rId70"/>
    <p:sldId id="627" r:id="rId71"/>
    <p:sldId id="650" r:id="rId72"/>
    <p:sldId id="660" r:id="rId73"/>
    <p:sldId id="651" r:id="rId74"/>
    <p:sldId id="652" r:id="rId75"/>
    <p:sldId id="678" r:id="rId76"/>
    <p:sldId id="649" r:id="rId77"/>
    <p:sldId id="626" r:id="rId78"/>
    <p:sldId id="661" r:id="rId79"/>
    <p:sldId id="663" r:id="rId80"/>
    <p:sldId id="664" r:id="rId81"/>
    <p:sldId id="665" r:id="rId82"/>
    <p:sldId id="666" r:id="rId83"/>
    <p:sldId id="667" r:id="rId84"/>
    <p:sldId id="668" r:id="rId85"/>
    <p:sldId id="669" r:id="rId86"/>
    <p:sldId id="670" r:id="rId87"/>
    <p:sldId id="679" r:id="rId88"/>
    <p:sldId id="674" r:id="rId89"/>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38"/>
    <p:restoredTop sz="73707"/>
  </p:normalViewPr>
  <p:slideViewPr>
    <p:cSldViewPr snapToGrid="0">
      <p:cViewPr>
        <p:scale>
          <a:sx n="132" d="100"/>
          <a:sy n="132" d="100"/>
        </p:scale>
        <p:origin x="968" y="-48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A5073-617D-4E0E-B372-89670137BB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CCCB05-7E23-44E2-B02A-898D72815E34}">
      <dgm:prSet/>
      <dgm:spPr/>
      <dgm:t>
        <a:bodyPr/>
        <a:lstStyle/>
        <a:p>
          <a:r>
            <a:rPr lang="en-US"/>
            <a:t>Cluster based</a:t>
          </a:r>
        </a:p>
      </dgm:t>
    </dgm:pt>
    <dgm:pt modelId="{51DB3450-F430-47D6-B915-0D4867B026E7}" type="parTrans" cxnId="{7B73449B-E3BC-4E1B-8C32-98650531FF28}">
      <dgm:prSet/>
      <dgm:spPr/>
      <dgm:t>
        <a:bodyPr/>
        <a:lstStyle/>
        <a:p>
          <a:endParaRPr lang="en-US"/>
        </a:p>
      </dgm:t>
    </dgm:pt>
    <dgm:pt modelId="{AD83A61E-62DB-43F8-AC22-E9D0780E9D0C}" type="sibTrans" cxnId="{7B73449B-E3BC-4E1B-8C32-98650531FF28}">
      <dgm:prSet/>
      <dgm:spPr/>
      <dgm:t>
        <a:bodyPr/>
        <a:lstStyle/>
        <a:p>
          <a:endParaRPr lang="en-US"/>
        </a:p>
      </dgm:t>
    </dgm:pt>
    <dgm:pt modelId="{FB459A60-18DB-48FC-8F7D-37BC24EA6EF4}">
      <dgm:prSet/>
      <dgm:spPr/>
      <dgm:t>
        <a:bodyPr/>
        <a:lstStyle/>
        <a:p>
          <a:r>
            <a:rPr lang="en-US" dirty="0"/>
            <a:t>Multiple producers/consumers</a:t>
          </a:r>
        </a:p>
      </dgm:t>
    </dgm:pt>
    <dgm:pt modelId="{DB216519-4BFE-4938-B2C1-AB9CEE8E2A3C}" type="parTrans" cxnId="{BE60A63B-AC63-449D-A47B-5D80B82118DC}">
      <dgm:prSet/>
      <dgm:spPr/>
      <dgm:t>
        <a:bodyPr/>
        <a:lstStyle/>
        <a:p>
          <a:endParaRPr lang="en-US"/>
        </a:p>
      </dgm:t>
    </dgm:pt>
    <dgm:pt modelId="{315C3DD0-1246-4CFE-8F28-5ECDC0E75215}" type="sibTrans" cxnId="{BE60A63B-AC63-449D-A47B-5D80B82118DC}">
      <dgm:prSet/>
      <dgm:spPr/>
      <dgm:t>
        <a:bodyPr/>
        <a:lstStyle/>
        <a:p>
          <a:endParaRPr lang="en-US"/>
        </a:p>
      </dgm:t>
    </dgm:pt>
    <dgm:pt modelId="{295EAB9E-41EE-42DA-BABC-F6D786A49928}">
      <dgm:prSet/>
      <dgm:spPr/>
      <dgm:t>
        <a:bodyPr/>
        <a:lstStyle/>
        <a:p>
          <a:r>
            <a:rPr lang="en-US"/>
            <a:t>No producer/consumer coupling</a:t>
          </a:r>
        </a:p>
      </dgm:t>
    </dgm:pt>
    <dgm:pt modelId="{E23F14F9-D856-4AD2-9CF3-E7AE82627006}" type="parTrans" cxnId="{EBE39584-DAB8-46BA-A694-AAADFB5D7FCD}">
      <dgm:prSet/>
      <dgm:spPr/>
      <dgm:t>
        <a:bodyPr/>
        <a:lstStyle/>
        <a:p>
          <a:endParaRPr lang="en-US"/>
        </a:p>
      </dgm:t>
    </dgm:pt>
    <dgm:pt modelId="{234B570C-DB2E-4BE4-BB44-BA08747BA006}" type="sibTrans" cxnId="{EBE39584-DAB8-46BA-A694-AAADFB5D7FCD}">
      <dgm:prSet/>
      <dgm:spPr/>
      <dgm:t>
        <a:bodyPr/>
        <a:lstStyle/>
        <a:p>
          <a:endParaRPr lang="en-US"/>
        </a:p>
      </dgm:t>
    </dgm:pt>
    <dgm:pt modelId="{797302AD-591F-43A4-8A57-AEA615DB385E}">
      <dgm:prSet/>
      <dgm:spPr/>
      <dgm:t>
        <a:bodyPr/>
        <a:lstStyle/>
        <a:p>
          <a:r>
            <a:rPr lang="en-US" dirty="0"/>
            <a:t>Disk-based retention to promote asynchronous communication</a:t>
          </a:r>
        </a:p>
      </dgm:t>
    </dgm:pt>
    <dgm:pt modelId="{620C0241-E5A2-4723-9A92-611E84A54CAC}" type="parTrans" cxnId="{7329E693-F1CF-4FE6-990F-1AE17C862022}">
      <dgm:prSet/>
      <dgm:spPr/>
      <dgm:t>
        <a:bodyPr/>
        <a:lstStyle/>
        <a:p>
          <a:endParaRPr lang="en-US"/>
        </a:p>
      </dgm:t>
    </dgm:pt>
    <dgm:pt modelId="{DFD99BD0-D8FA-4D1C-9324-EE4CFF6EDF15}" type="sibTrans" cxnId="{7329E693-F1CF-4FE6-990F-1AE17C862022}">
      <dgm:prSet/>
      <dgm:spPr/>
      <dgm:t>
        <a:bodyPr/>
        <a:lstStyle/>
        <a:p>
          <a:endParaRPr lang="en-US"/>
        </a:p>
      </dgm:t>
    </dgm:pt>
    <dgm:pt modelId="{AFBC86CF-48EE-40D6-B6F6-F3EDF1ECE688}">
      <dgm:prSet/>
      <dgm:spPr/>
      <dgm:t>
        <a:bodyPr/>
        <a:lstStyle/>
        <a:p>
          <a:r>
            <a:rPr lang="en-US"/>
            <a:t>Highly scalable and resilient</a:t>
          </a:r>
        </a:p>
      </dgm:t>
    </dgm:pt>
    <dgm:pt modelId="{171E3F2F-1294-433C-BE38-68887921C635}" type="parTrans" cxnId="{89A25876-4FA0-4E03-A199-9320789F7605}">
      <dgm:prSet/>
      <dgm:spPr/>
      <dgm:t>
        <a:bodyPr/>
        <a:lstStyle/>
        <a:p>
          <a:endParaRPr lang="en-US"/>
        </a:p>
      </dgm:t>
    </dgm:pt>
    <dgm:pt modelId="{683645E2-AECD-4925-BFC7-FACAF1D61AF2}" type="sibTrans" cxnId="{89A25876-4FA0-4E03-A199-9320789F7605}">
      <dgm:prSet/>
      <dgm:spPr/>
      <dgm:t>
        <a:bodyPr/>
        <a:lstStyle/>
        <a:p>
          <a:endParaRPr lang="en-US"/>
        </a:p>
      </dgm:t>
    </dgm:pt>
    <dgm:pt modelId="{4BB76928-CAF2-48A3-97A9-923ABBD7C81D}">
      <dgm:prSet/>
      <dgm:spPr/>
      <dgm:t>
        <a:bodyPr/>
        <a:lstStyle/>
        <a:p>
          <a:r>
            <a:rPr lang="en-US"/>
            <a:t>Real-time processing</a:t>
          </a:r>
        </a:p>
      </dgm:t>
    </dgm:pt>
    <dgm:pt modelId="{9924A817-5F5C-4FC8-A4A8-5877EE808EFF}" type="parTrans" cxnId="{5E5FA9BA-94FE-46B3-AD02-72F51E3F7776}">
      <dgm:prSet/>
      <dgm:spPr/>
      <dgm:t>
        <a:bodyPr/>
        <a:lstStyle/>
        <a:p>
          <a:endParaRPr lang="en-US"/>
        </a:p>
      </dgm:t>
    </dgm:pt>
    <dgm:pt modelId="{8CB74A8E-D10B-477D-B7BD-9A9F73E13248}" type="sibTrans" cxnId="{5E5FA9BA-94FE-46B3-AD02-72F51E3F7776}">
      <dgm:prSet/>
      <dgm:spPr/>
      <dgm:t>
        <a:bodyPr/>
        <a:lstStyle/>
        <a:p>
          <a:endParaRPr lang="en-US"/>
        </a:p>
      </dgm:t>
    </dgm:pt>
    <dgm:pt modelId="{EF3C6C18-447A-014E-80A6-1BAA65F58F78}" type="pres">
      <dgm:prSet presAssocID="{11CA5073-617D-4E0E-B372-89670137BB49}" presName="linear" presStyleCnt="0">
        <dgm:presLayoutVars>
          <dgm:animLvl val="lvl"/>
          <dgm:resizeHandles val="exact"/>
        </dgm:presLayoutVars>
      </dgm:prSet>
      <dgm:spPr/>
    </dgm:pt>
    <dgm:pt modelId="{8311812F-10DC-664C-A170-6595D85FFC9E}" type="pres">
      <dgm:prSet presAssocID="{02CCCB05-7E23-44E2-B02A-898D72815E34}" presName="parentText" presStyleLbl="node1" presStyleIdx="0" presStyleCnt="6">
        <dgm:presLayoutVars>
          <dgm:chMax val="0"/>
          <dgm:bulletEnabled val="1"/>
        </dgm:presLayoutVars>
      </dgm:prSet>
      <dgm:spPr/>
    </dgm:pt>
    <dgm:pt modelId="{DEE3F763-77BC-E347-BB0B-18524149445A}" type="pres">
      <dgm:prSet presAssocID="{AD83A61E-62DB-43F8-AC22-E9D0780E9D0C}" presName="spacer" presStyleCnt="0"/>
      <dgm:spPr/>
    </dgm:pt>
    <dgm:pt modelId="{48822A18-9663-084C-8B77-C237CAD707BE}" type="pres">
      <dgm:prSet presAssocID="{FB459A60-18DB-48FC-8F7D-37BC24EA6EF4}" presName="parentText" presStyleLbl="node1" presStyleIdx="1" presStyleCnt="6">
        <dgm:presLayoutVars>
          <dgm:chMax val="0"/>
          <dgm:bulletEnabled val="1"/>
        </dgm:presLayoutVars>
      </dgm:prSet>
      <dgm:spPr/>
    </dgm:pt>
    <dgm:pt modelId="{4D23FA5F-439C-4545-8B97-601516D03C2D}" type="pres">
      <dgm:prSet presAssocID="{315C3DD0-1246-4CFE-8F28-5ECDC0E75215}" presName="spacer" presStyleCnt="0"/>
      <dgm:spPr/>
    </dgm:pt>
    <dgm:pt modelId="{0D476084-A935-6F4E-9F9A-E20B5899972B}" type="pres">
      <dgm:prSet presAssocID="{295EAB9E-41EE-42DA-BABC-F6D786A49928}" presName="parentText" presStyleLbl="node1" presStyleIdx="2" presStyleCnt="6">
        <dgm:presLayoutVars>
          <dgm:chMax val="0"/>
          <dgm:bulletEnabled val="1"/>
        </dgm:presLayoutVars>
      </dgm:prSet>
      <dgm:spPr/>
    </dgm:pt>
    <dgm:pt modelId="{16B83566-DB87-2148-B5E4-FD704BC94532}" type="pres">
      <dgm:prSet presAssocID="{234B570C-DB2E-4BE4-BB44-BA08747BA006}" presName="spacer" presStyleCnt="0"/>
      <dgm:spPr/>
    </dgm:pt>
    <dgm:pt modelId="{61F3268D-29D3-6C43-B912-003A54939263}" type="pres">
      <dgm:prSet presAssocID="{797302AD-591F-43A4-8A57-AEA615DB385E}" presName="parentText" presStyleLbl="node1" presStyleIdx="3" presStyleCnt="6" custLinFactNeighborX="-4293" custLinFactNeighborY="45664">
        <dgm:presLayoutVars>
          <dgm:chMax val="0"/>
          <dgm:bulletEnabled val="1"/>
        </dgm:presLayoutVars>
      </dgm:prSet>
      <dgm:spPr/>
    </dgm:pt>
    <dgm:pt modelId="{861C7160-80BA-9044-A19C-EE0C833CED3A}" type="pres">
      <dgm:prSet presAssocID="{DFD99BD0-D8FA-4D1C-9324-EE4CFF6EDF15}" presName="spacer" presStyleCnt="0"/>
      <dgm:spPr/>
    </dgm:pt>
    <dgm:pt modelId="{91023E22-B888-4044-A471-8F0FFB65A06C}" type="pres">
      <dgm:prSet presAssocID="{AFBC86CF-48EE-40D6-B6F6-F3EDF1ECE688}" presName="parentText" presStyleLbl="node1" presStyleIdx="4" presStyleCnt="6">
        <dgm:presLayoutVars>
          <dgm:chMax val="0"/>
          <dgm:bulletEnabled val="1"/>
        </dgm:presLayoutVars>
      </dgm:prSet>
      <dgm:spPr/>
    </dgm:pt>
    <dgm:pt modelId="{1629319E-F41B-3947-BED1-C9110B3FDF06}" type="pres">
      <dgm:prSet presAssocID="{683645E2-AECD-4925-BFC7-FACAF1D61AF2}" presName="spacer" presStyleCnt="0"/>
      <dgm:spPr/>
    </dgm:pt>
    <dgm:pt modelId="{08F10695-D118-FC48-B7A0-FDAEE3F8F9AA}" type="pres">
      <dgm:prSet presAssocID="{4BB76928-CAF2-48A3-97A9-923ABBD7C81D}" presName="parentText" presStyleLbl="node1" presStyleIdx="5" presStyleCnt="6">
        <dgm:presLayoutVars>
          <dgm:chMax val="0"/>
          <dgm:bulletEnabled val="1"/>
        </dgm:presLayoutVars>
      </dgm:prSet>
      <dgm:spPr/>
    </dgm:pt>
  </dgm:ptLst>
  <dgm:cxnLst>
    <dgm:cxn modelId="{0B23721D-BBAB-4B40-AA8C-5F4668ABF875}" type="presOf" srcId="{AFBC86CF-48EE-40D6-B6F6-F3EDF1ECE688}" destId="{91023E22-B888-4044-A471-8F0FFB65A06C}" srcOrd="0" destOrd="0" presId="urn:microsoft.com/office/officeart/2005/8/layout/vList2"/>
    <dgm:cxn modelId="{BE60A63B-AC63-449D-A47B-5D80B82118DC}" srcId="{11CA5073-617D-4E0E-B372-89670137BB49}" destId="{FB459A60-18DB-48FC-8F7D-37BC24EA6EF4}" srcOrd="1" destOrd="0" parTransId="{DB216519-4BFE-4938-B2C1-AB9CEE8E2A3C}" sibTransId="{315C3DD0-1246-4CFE-8F28-5ECDC0E75215}"/>
    <dgm:cxn modelId="{5646C774-B34E-7C42-99D8-7364C5DFD26A}" type="presOf" srcId="{295EAB9E-41EE-42DA-BABC-F6D786A49928}" destId="{0D476084-A935-6F4E-9F9A-E20B5899972B}" srcOrd="0" destOrd="0" presId="urn:microsoft.com/office/officeart/2005/8/layout/vList2"/>
    <dgm:cxn modelId="{89A25876-4FA0-4E03-A199-9320789F7605}" srcId="{11CA5073-617D-4E0E-B372-89670137BB49}" destId="{AFBC86CF-48EE-40D6-B6F6-F3EDF1ECE688}" srcOrd="4" destOrd="0" parTransId="{171E3F2F-1294-433C-BE38-68887921C635}" sibTransId="{683645E2-AECD-4925-BFC7-FACAF1D61AF2}"/>
    <dgm:cxn modelId="{EBE39584-DAB8-46BA-A694-AAADFB5D7FCD}" srcId="{11CA5073-617D-4E0E-B372-89670137BB49}" destId="{295EAB9E-41EE-42DA-BABC-F6D786A49928}" srcOrd="2" destOrd="0" parTransId="{E23F14F9-D856-4AD2-9CF3-E7AE82627006}" sibTransId="{234B570C-DB2E-4BE4-BB44-BA08747BA006}"/>
    <dgm:cxn modelId="{7329E693-F1CF-4FE6-990F-1AE17C862022}" srcId="{11CA5073-617D-4E0E-B372-89670137BB49}" destId="{797302AD-591F-43A4-8A57-AEA615DB385E}" srcOrd="3" destOrd="0" parTransId="{620C0241-E5A2-4723-9A92-611E84A54CAC}" sibTransId="{DFD99BD0-D8FA-4D1C-9324-EE4CFF6EDF15}"/>
    <dgm:cxn modelId="{DDE2E694-5937-D948-B164-E91A0C82DB95}" type="presOf" srcId="{11CA5073-617D-4E0E-B372-89670137BB49}" destId="{EF3C6C18-447A-014E-80A6-1BAA65F58F78}" srcOrd="0" destOrd="0" presId="urn:microsoft.com/office/officeart/2005/8/layout/vList2"/>
    <dgm:cxn modelId="{7B73449B-E3BC-4E1B-8C32-98650531FF28}" srcId="{11CA5073-617D-4E0E-B372-89670137BB49}" destId="{02CCCB05-7E23-44E2-B02A-898D72815E34}" srcOrd="0" destOrd="0" parTransId="{51DB3450-F430-47D6-B915-0D4867B026E7}" sibTransId="{AD83A61E-62DB-43F8-AC22-E9D0780E9D0C}"/>
    <dgm:cxn modelId="{A14835A1-6CF4-4740-B8B5-B2C5AD888E23}" type="presOf" srcId="{FB459A60-18DB-48FC-8F7D-37BC24EA6EF4}" destId="{48822A18-9663-084C-8B77-C237CAD707BE}" srcOrd="0" destOrd="0" presId="urn:microsoft.com/office/officeart/2005/8/layout/vList2"/>
    <dgm:cxn modelId="{46A69DA6-A9BD-8348-A9E8-05D7E6F9B2E2}" type="presOf" srcId="{797302AD-591F-43A4-8A57-AEA615DB385E}" destId="{61F3268D-29D3-6C43-B912-003A54939263}" srcOrd="0" destOrd="0" presId="urn:microsoft.com/office/officeart/2005/8/layout/vList2"/>
    <dgm:cxn modelId="{5E5FA9BA-94FE-46B3-AD02-72F51E3F7776}" srcId="{11CA5073-617D-4E0E-B372-89670137BB49}" destId="{4BB76928-CAF2-48A3-97A9-923ABBD7C81D}" srcOrd="5" destOrd="0" parTransId="{9924A817-5F5C-4FC8-A4A8-5877EE808EFF}" sibTransId="{8CB74A8E-D10B-477D-B7BD-9A9F73E13248}"/>
    <dgm:cxn modelId="{5924C3C8-88D0-7A42-BA70-DCE68CD4CE19}" type="presOf" srcId="{4BB76928-CAF2-48A3-97A9-923ABBD7C81D}" destId="{08F10695-D118-FC48-B7A0-FDAEE3F8F9AA}" srcOrd="0" destOrd="0" presId="urn:microsoft.com/office/officeart/2005/8/layout/vList2"/>
    <dgm:cxn modelId="{05911AE9-F7D9-584B-8023-DC35FCC1FC91}" type="presOf" srcId="{02CCCB05-7E23-44E2-B02A-898D72815E34}" destId="{8311812F-10DC-664C-A170-6595D85FFC9E}" srcOrd="0" destOrd="0" presId="urn:microsoft.com/office/officeart/2005/8/layout/vList2"/>
    <dgm:cxn modelId="{D43C11B1-760F-9149-8C95-112A16140DF4}" type="presParOf" srcId="{EF3C6C18-447A-014E-80A6-1BAA65F58F78}" destId="{8311812F-10DC-664C-A170-6595D85FFC9E}" srcOrd="0" destOrd="0" presId="urn:microsoft.com/office/officeart/2005/8/layout/vList2"/>
    <dgm:cxn modelId="{37F2A0F6-61E0-7142-8B2D-83C6E06CDB14}" type="presParOf" srcId="{EF3C6C18-447A-014E-80A6-1BAA65F58F78}" destId="{DEE3F763-77BC-E347-BB0B-18524149445A}" srcOrd="1" destOrd="0" presId="urn:microsoft.com/office/officeart/2005/8/layout/vList2"/>
    <dgm:cxn modelId="{F4323713-315F-A74A-B8E9-3F884716109D}" type="presParOf" srcId="{EF3C6C18-447A-014E-80A6-1BAA65F58F78}" destId="{48822A18-9663-084C-8B77-C237CAD707BE}" srcOrd="2" destOrd="0" presId="urn:microsoft.com/office/officeart/2005/8/layout/vList2"/>
    <dgm:cxn modelId="{8C077400-A06F-5449-8552-018922CE95F0}" type="presParOf" srcId="{EF3C6C18-447A-014E-80A6-1BAA65F58F78}" destId="{4D23FA5F-439C-4545-8B97-601516D03C2D}" srcOrd="3" destOrd="0" presId="urn:microsoft.com/office/officeart/2005/8/layout/vList2"/>
    <dgm:cxn modelId="{83523A0D-7476-814B-9173-7E26AE30EF0E}" type="presParOf" srcId="{EF3C6C18-447A-014E-80A6-1BAA65F58F78}" destId="{0D476084-A935-6F4E-9F9A-E20B5899972B}" srcOrd="4" destOrd="0" presId="urn:microsoft.com/office/officeart/2005/8/layout/vList2"/>
    <dgm:cxn modelId="{80DB8773-0B99-F342-ABA5-861E5FCE2AFC}" type="presParOf" srcId="{EF3C6C18-447A-014E-80A6-1BAA65F58F78}" destId="{16B83566-DB87-2148-B5E4-FD704BC94532}" srcOrd="5" destOrd="0" presId="urn:microsoft.com/office/officeart/2005/8/layout/vList2"/>
    <dgm:cxn modelId="{5E702F35-AC87-6D4C-96D7-EF6637E5C4BD}" type="presParOf" srcId="{EF3C6C18-447A-014E-80A6-1BAA65F58F78}" destId="{61F3268D-29D3-6C43-B912-003A54939263}" srcOrd="6" destOrd="0" presId="urn:microsoft.com/office/officeart/2005/8/layout/vList2"/>
    <dgm:cxn modelId="{DBA6C394-3F2E-7240-9144-3E78F2E62236}" type="presParOf" srcId="{EF3C6C18-447A-014E-80A6-1BAA65F58F78}" destId="{861C7160-80BA-9044-A19C-EE0C833CED3A}" srcOrd="7" destOrd="0" presId="urn:microsoft.com/office/officeart/2005/8/layout/vList2"/>
    <dgm:cxn modelId="{EF7903D3-6CD1-1C4A-BF51-5C9086EA5AFD}" type="presParOf" srcId="{EF3C6C18-447A-014E-80A6-1BAA65F58F78}" destId="{91023E22-B888-4044-A471-8F0FFB65A06C}" srcOrd="8" destOrd="0" presId="urn:microsoft.com/office/officeart/2005/8/layout/vList2"/>
    <dgm:cxn modelId="{C2BC271F-4B82-6948-810E-6778B9A554B2}" type="presParOf" srcId="{EF3C6C18-447A-014E-80A6-1BAA65F58F78}" destId="{1629319E-F41B-3947-BED1-C9110B3FDF06}" srcOrd="9" destOrd="0" presId="urn:microsoft.com/office/officeart/2005/8/layout/vList2"/>
    <dgm:cxn modelId="{92AE6422-42BF-5540-8FE8-FF8ED25E4587}" type="presParOf" srcId="{EF3C6C18-447A-014E-80A6-1BAA65F58F78}" destId="{08F10695-D118-FC48-B7A0-FDAEE3F8F9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06BFF-EBE0-4C6D-BFAB-492E382FDFF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03F598D-A412-42D4-BFE2-D99FA6F739EB}">
      <dgm:prSet/>
      <dgm:spPr/>
      <dgm:t>
        <a:bodyPr/>
        <a:lstStyle/>
        <a:p>
          <a:r>
            <a:rPr lang="en-US" dirty="0"/>
            <a:t>Keep field tag number unchanged (names can change) – </a:t>
          </a:r>
          <a:r>
            <a:rPr lang="en-US" i="1" dirty="0"/>
            <a:t>required for forward and backward compatibility</a:t>
          </a:r>
          <a:endParaRPr lang="en-US" dirty="0"/>
        </a:p>
      </dgm:t>
    </dgm:pt>
    <dgm:pt modelId="{EDCFA4BD-64E1-4F47-8558-5128D1D8AC3C}" type="parTrans" cxnId="{60A95096-DCEB-44F1-9ABC-7AE2182E4D99}">
      <dgm:prSet/>
      <dgm:spPr/>
      <dgm:t>
        <a:bodyPr/>
        <a:lstStyle/>
        <a:p>
          <a:endParaRPr lang="en-US"/>
        </a:p>
      </dgm:t>
    </dgm:pt>
    <dgm:pt modelId="{2B79A35B-ACA9-4999-BFCC-DF96088A4AA4}" type="sibTrans" cxnId="{60A95096-DCEB-44F1-9ABC-7AE2182E4D99}">
      <dgm:prSet/>
      <dgm:spPr/>
      <dgm:t>
        <a:bodyPr/>
        <a:lstStyle/>
        <a:p>
          <a:endParaRPr lang="en-US"/>
        </a:p>
      </dgm:t>
    </dgm:pt>
    <dgm:pt modelId="{14F8DE8B-E176-4277-88C4-F0957BBBF42E}">
      <dgm:prSet/>
      <dgm:spPr/>
      <dgm:t>
        <a:bodyPr/>
        <a:lstStyle/>
        <a:p>
          <a:r>
            <a:rPr lang="en-US" dirty="0"/>
            <a:t>Associate new fields with a new tag number – </a:t>
          </a:r>
          <a:r>
            <a:rPr lang="en-US" i="1" dirty="0"/>
            <a:t>required for forward compatibility</a:t>
          </a:r>
          <a:endParaRPr lang="en-US" dirty="0"/>
        </a:p>
      </dgm:t>
    </dgm:pt>
    <dgm:pt modelId="{42D58578-B698-43CE-AC3A-E10C45A33642}" type="parTrans" cxnId="{70FB3725-CD73-4C78-9F6D-9D296BAC7458}">
      <dgm:prSet/>
      <dgm:spPr/>
      <dgm:t>
        <a:bodyPr/>
        <a:lstStyle/>
        <a:p>
          <a:endParaRPr lang="en-US"/>
        </a:p>
      </dgm:t>
    </dgm:pt>
    <dgm:pt modelId="{582B52E6-66E1-4AE6-AC85-389F621F3997}" type="sibTrans" cxnId="{70FB3725-CD73-4C78-9F6D-9D296BAC7458}">
      <dgm:prSet/>
      <dgm:spPr/>
      <dgm:t>
        <a:bodyPr/>
        <a:lstStyle/>
        <a:p>
          <a:endParaRPr lang="en-US"/>
        </a:p>
      </dgm:t>
    </dgm:pt>
    <dgm:pt modelId="{3CFA5FC4-9309-4E2C-95AE-AD3837ABBD99}">
      <dgm:prSet/>
      <dgm:spPr/>
      <dgm:t>
        <a:bodyPr/>
        <a:lstStyle/>
        <a:p>
          <a:r>
            <a:rPr lang="en-US" dirty="0"/>
            <a:t>New fields must always be optional or have a default value – </a:t>
          </a:r>
          <a:r>
            <a:rPr lang="en-US" i="1" dirty="0"/>
            <a:t>required for backward compatibility</a:t>
          </a:r>
          <a:endParaRPr lang="en-US" dirty="0"/>
        </a:p>
      </dgm:t>
    </dgm:pt>
    <dgm:pt modelId="{2DDD9EE5-C2D0-4FD8-A5B2-4E3524C6038C}" type="parTrans" cxnId="{E143E7DE-1FF1-4D0A-A55B-0385DAAA99FD}">
      <dgm:prSet/>
      <dgm:spPr/>
      <dgm:t>
        <a:bodyPr/>
        <a:lstStyle/>
        <a:p>
          <a:endParaRPr lang="en-US"/>
        </a:p>
      </dgm:t>
    </dgm:pt>
    <dgm:pt modelId="{F31B123C-E4F1-44FE-AF1F-96C4E546B395}" type="sibTrans" cxnId="{E143E7DE-1FF1-4D0A-A55B-0385DAAA99FD}">
      <dgm:prSet/>
      <dgm:spPr/>
      <dgm:t>
        <a:bodyPr/>
        <a:lstStyle/>
        <a:p>
          <a:endParaRPr lang="en-US"/>
        </a:p>
      </dgm:t>
    </dgm:pt>
    <dgm:pt modelId="{EA76752F-9199-449B-85E4-1D15E87BFFA6}">
      <dgm:prSet/>
      <dgm:spPr/>
      <dgm:t>
        <a:bodyPr/>
        <a:lstStyle/>
        <a:p>
          <a:r>
            <a:rPr lang="en-US" dirty="0"/>
            <a:t>Only optional fields should be removed, and tag numbers cannot be reused – </a:t>
          </a:r>
          <a:r>
            <a:rPr lang="en-US" i="1" dirty="0"/>
            <a:t>required for forward compatibility</a:t>
          </a:r>
          <a:endParaRPr lang="en-US" dirty="0"/>
        </a:p>
      </dgm:t>
    </dgm:pt>
    <dgm:pt modelId="{336B4530-5BD3-485E-AAC2-0503F55C5D28}" type="parTrans" cxnId="{7B6F36E1-5D6F-4CF4-ABE5-8557D1A7B6F8}">
      <dgm:prSet/>
      <dgm:spPr/>
      <dgm:t>
        <a:bodyPr/>
        <a:lstStyle/>
        <a:p>
          <a:endParaRPr lang="en-US"/>
        </a:p>
      </dgm:t>
    </dgm:pt>
    <dgm:pt modelId="{E0777354-D4AD-4B38-A410-29173039F24C}" type="sibTrans" cxnId="{7B6F36E1-5D6F-4CF4-ABE5-8557D1A7B6F8}">
      <dgm:prSet/>
      <dgm:spPr/>
      <dgm:t>
        <a:bodyPr/>
        <a:lstStyle/>
        <a:p>
          <a:endParaRPr lang="en-US"/>
        </a:p>
      </dgm:t>
    </dgm:pt>
    <dgm:pt modelId="{2850C850-ACB6-426E-9121-31739F448EF0}">
      <dgm:prSet/>
      <dgm:spPr/>
      <dgm:t>
        <a:bodyPr/>
        <a:lstStyle/>
        <a:p>
          <a:r>
            <a:rPr lang="en-US"/>
            <a:t>Field’s datatype can (in some cases) be changed. There is however a risk that values will lose precision or get truncated</a:t>
          </a:r>
        </a:p>
      </dgm:t>
    </dgm:pt>
    <dgm:pt modelId="{FA07C896-C66C-47FB-A945-6C3240C93264}" type="parTrans" cxnId="{A20223C4-F1CF-4DB7-9905-1A32C5091D19}">
      <dgm:prSet/>
      <dgm:spPr/>
      <dgm:t>
        <a:bodyPr/>
        <a:lstStyle/>
        <a:p>
          <a:endParaRPr lang="en-US"/>
        </a:p>
      </dgm:t>
    </dgm:pt>
    <dgm:pt modelId="{D3E7828D-3E55-4038-9C99-14872C94E826}" type="sibTrans" cxnId="{A20223C4-F1CF-4DB7-9905-1A32C5091D19}">
      <dgm:prSet/>
      <dgm:spPr/>
      <dgm:t>
        <a:bodyPr/>
        <a:lstStyle/>
        <a:p>
          <a:endParaRPr lang="en-US"/>
        </a:p>
      </dgm:t>
    </dgm:pt>
    <dgm:pt modelId="{5F912B54-387A-964E-A3D9-5FB232B71505}" type="pres">
      <dgm:prSet presAssocID="{1D906BFF-EBE0-4C6D-BFAB-492E382FDFF4}" presName="linear" presStyleCnt="0">
        <dgm:presLayoutVars>
          <dgm:animLvl val="lvl"/>
          <dgm:resizeHandles val="exact"/>
        </dgm:presLayoutVars>
      </dgm:prSet>
      <dgm:spPr/>
    </dgm:pt>
    <dgm:pt modelId="{0CD6B632-4CBA-A241-A2F9-AEE65DE23DDB}" type="pres">
      <dgm:prSet presAssocID="{303F598D-A412-42D4-BFE2-D99FA6F739EB}" presName="parentText" presStyleLbl="node1" presStyleIdx="0" presStyleCnt="5">
        <dgm:presLayoutVars>
          <dgm:chMax val="0"/>
          <dgm:bulletEnabled val="1"/>
        </dgm:presLayoutVars>
      </dgm:prSet>
      <dgm:spPr/>
    </dgm:pt>
    <dgm:pt modelId="{CDB9E55E-3BEC-5A40-B74D-1A66E0412401}" type="pres">
      <dgm:prSet presAssocID="{2B79A35B-ACA9-4999-BFCC-DF96088A4AA4}" presName="spacer" presStyleCnt="0"/>
      <dgm:spPr/>
    </dgm:pt>
    <dgm:pt modelId="{BB560AC3-A2BD-9B49-B929-8A3E31C2B9BA}" type="pres">
      <dgm:prSet presAssocID="{14F8DE8B-E176-4277-88C4-F0957BBBF42E}" presName="parentText" presStyleLbl="node1" presStyleIdx="1" presStyleCnt="5">
        <dgm:presLayoutVars>
          <dgm:chMax val="0"/>
          <dgm:bulletEnabled val="1"/>
        </dgm:presLayoutVars>
      </dgm:prSet>
      <dgm:spPr/>
    </dgm:pt>
    <dgm:pt modelId="{4AB41971-045F-C741-A61D-56C22AE2129D}" type="pres">
      <dgm:prSet presAssocID="{582B52E6-66E1-4AE6-AC85-389F621F3997}" presName="spacer" presStyleCnt="0"/>
      <dgm:spPr/>
    </dgm:pt>
    <dgm:pt modelId="{EF80A8D0-77B8-824E-B99B-CE0ACDCB2E9A}" type="pres">
      <dgm:prSet presAssocID="{3CFA5FC4-9309-4E2C-95AE-AD3837ABBD99}" presName="parentText" presStyleLbl="node1" presStyleIdx="2" presStyleCnt="5">
        <dgm:presLayoutVars>
          <dgm:chMax val="0"/>
          <dgm:bulletEnabled val="1"/>
        </dgm:presLayoutVars>
      </dgm:prSet>
      <dgm:spPr/>
    </dgm:pt>
    <dgm:pt modelId="{3853148E-0C70-9044-ADB6-B564B00F4A7D}" type="pres">
      <dgm:prSet presAssocID="{F31B123C-E4F1-44FE-AF1F-96C4E546B395}" presName="spacer" presStyleCnt="0"/>
      <dgm:spPr/>
    </dgm:pt>
    <dgm:pt modelId="{E632BA8A-5AEA-D348-AA42-84D7C3C08E4D}" type="pres">
      <dgm:prSet presAssocID="{EA76752F-9199-449B-85E4-1D15E87BFFA6}" presName="parentText" presStyleLbl="node1" presStyleIdx="3" presStyleCnt="5">
        <dgm:presLayoutVars>
          <dgm:chMax val="0"/>
          <dgm:bulletEnabled val="1"/>
        </dgm:presLayoutVars>
      </dgm:prSet>
      <dgm:spPr/>
    </dgm:pt>
    <dgm:pt modelId="{2C6255F7-96BB-BB40-A738-19E05B5E9B87}" type="pres">
      <dgm:prSet presAssocID="{E0777354-D4AD-4B38-A410-29173039F24C}" presName="spacer" presStyleCnt="0"/>
      <dgm:spPr/>
    </dgm:pt>
    <dgm:pt modelId="{FF8F920C-7C83-9741-98D0-67BA911E6F69}" type="pres">
      <dgm:prSet presAssocID="{2850C850-ACB6-426E-9121-31739F448EF0}" presName="parentText" presStyleLbl="node1" presStyleIdx="4" presStyleCnt="5" custLinFactNeighborX="216">
        <dgm:presLayoutVars>
          <dgm:chMax val="0"/>
          <dgm:bulletEnabled val="1"/>
        </dgm:presLayoutVars>
      </dgm:prSet>
      <dgm:spPr/>
    </dgm:pt>
  </dgm:ptLst>
  <dgm:cxnLst>
    <dgm:cxn modelId="{70FB3725-CD73-4C78-9F6D-9D296BAC7458}" srcId="{1D906BFF-EBE0-4C6D-BFAB-492E382FDFF4}" destId="{14F8DE8B-E176-4277-88C4-F0957BBBF42E}" srcOrd="1" destOrd="0" parTransId="{42D58578-B698-43CE-AC3A-E10C45A33642}" sibTransId="{582B52E6-66E1-4AE6-AC85-389F621F3997}"/>
    <dgm:cxn modelId="{592D663C-1B14-8C45-82B3-6C9CD4E9EF32}" type="presOf" srcId="{3CFA5FC4-9309-4E2C-95AE-AD3837ABBD99}" destId="{EF80A8D0-77B8-824E-B99B-CE0ACDCB2E9A}" srcOrd="0" destOrd="0" presId="urn:microsoft.com/office/officeart/2005/8/layout/vList2"/>
    <dgm:cxn modelId="{FFBF2773-ABAA-8941-ADFE-314D2CED46EA}" type="presOf" srcId="{14F8DE8B-E176-4277-88C4-F0957BBBF42E}" destId="{BB560AC3-A2BD-9B49-B929-8A3E31C2B9BA}" srcOrd="0" destOrd="0" presId="urn:microsoft.com/office/officeart/2005/8/layout/vList2"/>
    <dgm:cxn modelId="{6F4F3182-2394-9344-BD72-4D8105BBE317}" type="presOf" srcId="{EA76752F-9199-449B-85E4-1D15E87BFFA6}" destId="{E632BA8A-5AEA-D348-AA42-84D7C3C08E4D}" srcOrd="0" destOrd="0" presId="urn:microsoft.com/office/officeart/2005/8/layout/vList2"/>
    <dgm:cxn modelId="{7CF87E88-0354-E24B-916E-A17DC5235D24}" type="presOf" srcId="{303F598D-A412-42D4-BFE2-D99FA6F739EB}" destId="{0CD6B632-4CBA-A241-A2F9-AEE65DE23DDB}" srcOrd="0" destOrd="0" presId="urn:microsoft.com/office/officeart/2005/8/layout/vList2"/>
    <dgm:cxn modelId="{60A95096-DCEB-44F1-9ABC-7AE2182E4D99}" srcId="{1D906BFF-EBE0-4C6D-BFAB-492E382FDFF4}" destId="{303F598D-A412-42D4-BFE2-D99FA6F739EB}" srcOrd="0" destOrd="0" parTransId="{EDCFA4BD-64E1-4F47-8558-5128D1D8AC3C}" sibTransId="{2B79A35B-ACA9-4999-BFCC-DF96088A4AA4}"/>
    <dgm:cxn modelId="{2BC68AA8-0A09-6945-894A-E4F600633719}" type="presOf" srcId="{2850C850-ACB6-426E-9121-31739F448EF0}" destId="{FF8F920C-7C83-9741-98D0-67BA911E6F69}" srcOrd="0" destOrd="0" presId="urn:microsoft.com/office/officeart/2005/8/layout/vList2"/>
    <dgm:cxn modelId="{A20223C4-F1CF-4DB7-9905-1A32C5091D19}" srcId="{1D906BFF-EBE0-4C6D-BFAB-492E382FDFF4}" destId="{2850C850-ACB6-426E-9121-31739F448EF0}" srcOrd="4" destOrd="0" parTransId="{FA07C896-C66C-47FB-A945-6C3240C93264}" sibTransId="{D3E7828D-3E55-4038-9C99-14872C94E826}"/>
    <dgm:cxn modelId="{E143E7DE-1FF1-4D0A-A55B-0385DAAA99FD}" srcId="{1D906BFF-EBE0-4C6D-BFAB-492E382FDFF4}" destId="{3CFA5FC4-9309-4E2C-95AE-AD3837ABBD99}" srcOrd="2" destOrd="0" parTransId="{2DDD9EE5-C2D0-4FD8-A5B2-4E3524C6038C}" sibTransId="{F31B123C-E4F1-44FE-AF1F-96C4E546B395}"/>
    <dgm:cxn modelId="{7B6F36E1-5D6F-4CF4-ABE5-8557D1A7B6F8}" srcId="{1D906BFF-EBE0-4C6D-BFAB-492E382FDFF4}" destId="{EA76752F-9199-449B-85E4-1D15E87BFFA6}" srcOrd="3" destOrd="0" parTransId="{336B4530-5BD3-485E-AAC2-0503F55C5D28}" sibTransId="{E0777354-D4AD-4B38-A410-29173039F24C}"/>
    <dgm:cxn modelId="{C27F05F4-549E-A740-AFA5-0055B70D02DF}" type="presOf" srcId="{1D906BFF-EBE0-4C6D-BFAB-492E382FDFF4}" destId="{5F912B54-387A-964E-A3D9-5FB232B71505}" srcOrd="0" destOrd="0" presId="urn:microsoft.com/office/officeart/2005/8/layout/vList2"/>
    <dgm:cxn modelId="{B19FBDDC-57BA-B84F-AF3C-3665696DFCB4}" type="presParOf" srcId="{5F912B54-387A-964E-A3D9-5FB232B71505}" destId="{0CD6B632-4CBA-A241-A2F9-AEE65DE23DDB}" srcOrd="0" destOrd="0" presId="urn:microsoft.com/office/officeart/2005/8/layout/vList2"/>
    <dgm:cxn modelId="{C5B2F347-4815-8E4C-B13E-18EF9FD05742}" type="presParOf" srcId="{5F912B54-387A-964E-A3D9-5FB232B71505}" destId="{CDB9E55E-3BEC-5A40-B74D-1A66E0412401}" srcOrd="1" destOrd="0" presId="urn:microsoft.com/office/officeart/2005/8/layout/vList2"/>
    <dgm:cxn modelId="{6E78EFFC-46B8-3D4D-8FB4-3D944F4BA5BE}" type="presParOf" srcId="{5F912B54-387A-964E-A3D9-5FB232B71505}" destId="{BB560AC3-A2BD-9B49-B929-8A3E31C2B9BA}" srcOrd="2" destOrd="0" presId="urn:microsoft.com/office/officeart/2005/8/layout/vList2"/>
    <dgm:cxn modelId="{802EF715-E315-A84C-A35B-60950883DD51}" type="presParOf" srcId="{5F912B54-387A-964E-A3D9-5FB232B71505}" destId="{4AB41971-045F-C741-A61D-56C22AE2129D}" srcOrd="3" destOrd="0" presId="urn:microsoft.com/office/officeart/2005/8/layout/vList2"/>
    <dgm:cxn modelId="{BCEF72E1-931C-A044-A430-99CE5172299C}" type="presParOf" srcId="{5F912B54-387A-964E-A3D9-5FB232B71505}" destId="{EF80A8D0-77B8-824E-B99B-CE0ACDCB2E9A}" srcOrd="4" destOrd="0" presId="urn:microsoft.com/office/officeart/2005/8/layout/vList2"/>
    <dgm:cxn modelId="{98D63152-F361-F744-B337-4DA2ADE8223F}" type="presParOf" srcId="{5F912B54-387A-964E-A3D9-5FB232B71505}" destId="{3853148E-0C70-9044-ADB6-B564B00F4A7D}" srcOrd="5" destOrd="0" presId="urn:microsoft.com/office/officeart/2005/8/layout/vList2"/>
    <dgm:cxn modelId="{064ACE71-63D1-0E4A-AC74-9D615EA6DF94}" type="presParOf" srcId="{5F912B54-387A-964E-A3D9-5FB232B71505}" destId="{E632BA8A-5AEA-D348-AA42-84D7C3C08E4D}" srcOrd="6" destOrd="0" presId="urn:microsoft.com/office/officeart/2005/8/layout/vList2"/>
    <dgm:cxn modelId="{F63A2C86-E827-4B47-98CF-C44143764E7C}" type="presParOf" srcId="{5F912B54-387A-964E-A3D9-5FB232B71505}" destId="{2C6255F7-96BB-BB40-A738-19E05B5E9B87}" srcOrd="7" destOrd="0" presId="urn:microsoft.com/office/officeart/2005/8/layout/vList2"/>
    <dgm:cxn modelId="{55D34573-53CF-6749-9EEB-DD0DF83E1708}" type="presParOf" srcId="{5F912B54-387A-964E-A3D9-5FB232B71505}" destId="{FF8F920C-7C83-9741-98D0-67BA911E6F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812F-10DC-664C-A170-6595D85FFC9E}">
      <dsp:nvSpPr>
        <dsp:cNvPr id="0" name=""/>
        <dsp:cNvSpPr/>
      </dsp:nvSpPr>
      <dsp:spPr>
        <a:xfrm>
          <a:off x="0" y="63254"/>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based</a:t>
          </a:r>
        </a:p>
      </dsp:txBody>
      <dsp:txXfrm>
        <a:off x="29088" y="92342"/>
        <a:ext cx="4900789" cy="537701"/>
      </dsp:txXfrm>
    </dsp:sp>
    <dsp:sp modelId="{48822A18-9663-084C-8B77-C237CAD707BE}">
      <dsp:nvSpPr>
        <dsp:cNvPr id="0" name=""/>
        <dsp:cNvSpPr/>
      </dsp:nvSpPr>
      <dsp:spPr>
        <a:xfrm>
          <a:off x="0" y="70233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Multiple producers/consumers</a:t>
          </a:r>
        </a:p>
      </dsp:txBody>
      <dsp:txXfrm>
        <a:off x="29088" y="731419"/>
        <a:ext cx="4900789" cy="537701"/>
      </dsp:txXfrm>
    </dsp:sp>
    <dsp:sp modelId="{0D476084-A935-6F4E-9F9A-E20B5899972B}">
      <dsp:nvSpPr>
        <dsp:cNvPr id="0" name=""/>
        <dsp:cNvSpPr/>
      </dsp:nvSpPr>
      <dsp:spPr>
        <a:xfrm>
          <a:off x="0" y="1341409"/>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 producer/consumer coupling</a:t>
          </a:r>
        </a:p>
      </dsp:txBody>
      <dsp:txXfrm>
        <a:off x="29088" y="1370497"/>
        <a:ext cx="4900789" cy="537701"/>
      </dsp:txXfrm>
    </dsp:sp>
    <dsp:sp modelId="{61F3268D-29D3-6C43-B912-003A54939263}">
      <dsp:nvSpPr>
        <dsp:cNvPr id="0" name=""/>
        <dsp:cNvSpPr/>
      </dsp:nvSpPr>
      <dsp:spPr>
        <a:xfrm>
          <a:off x="0" y="200021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Disk-based retention to promote asynchronous communication</a:t>
          </a:r>
        </a:p>
      </dsp:txBody>
      <dsp:txXfrm>
        <a:off x="29088" y="2029301"/>
        <a:ext cx="4900789" cy="537701"/>
      </dsp:txXfrm>
    </dsp:sp>
    <dsp:sp modelId="{91023E22-B888-4044-A471-8F0FFB65A06C}">
      <dsp:nvSpPr>
        <dsp:cNvPr id="0" name=""/>
        <dsp:cNvSpPr/>
      </dsp:nvSpPr>
      <dsp:spPr>
        <a:xfrm>
          <a:off x="0" y="261956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Highly scalable and resilient</a:t>
          </a:r>
        </a:p>
      </dsp:txBody>
      <dsp:txXfrm>
        <a:off x="29088" y="2648651"/>
        <a:ext cx="4900789" cy="537701"/>
      </dsp:txXfrm>
    </dsp:sp>
    <dsp:sp modelId="{08F10695-D118-FC48-B7A0-FDAEE3F8F9AA}">
      <dsp:nvSpPr>
        <dsp:cNvPr id="0" name=""/>
        <dsp:cNvSpPr/>
      </dsp:nvSpPr>
      <dsp:spPr>
        <a:xfrm>
          <a:off x="0" y="325864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processing</a:t>
          </a:r>
        </a:p>
      </dsp:txBody>
      <dsp:txXfrm>
        <a:off x="29088" y="3287729"/>
        <a:ext cx="4900789" cy="537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B632-4CBA-A241-A2F9-AEE65DE23DDB}">
      <dsp:nvSpPr>
        <dsp:cNvPr id="0" name=""/>
        <dsp:cNvSpPr/>
      </dsp:nvSpPr>
      <dsp:spPr>
        <a:xfrm>
          <a:off x="0" y="624203"/>
          <a:ext cx="5094233" cy="5967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Keep field tag number unchanged (names can change) – </a:t>
          </a:r>
          <a:r>
            <a:rPr lang="en-US" sz="1500" i="1" kern="1200" dirty="0"/>
            <a:t>required for forward and backward compatibility</a:t>
          </a:r>
          <a:endParaRPr lang="en-US" sz="1500" kern="1200" dirty="0"/>
        </a:p>
      </dsp:txBody>
      <dsp:txXfrm>
        <a:off x="29128" y="653331"/>
        <a:ext cx="5035977" cy="538444"/>
      </dsp:txXfrm>
    </dsp:sp>
    <dsp:sp modelId="{BB560AC3-A2BD-9B49-B929-8A3E31C2B9BA}">
      <dsp:nvSpPr>
        <dsp:cNvPr id="0" name=""/>
        <dsp:cNvSpPr/>
      </dsp:nvSpPr>
      <dsp:spPr>
        <a:xfrm>
          <a:off x="0" y="1264103"/>
          <a:ext cx="5094233" cy="5967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Associate new fields with a new tag number – </a:t>
          </a:r>
          <a:r>
            <a:rPr lang="en-US" sz="1500" i="1" kern="1200" dirty="0"/>
            <a:t>required for forward compatibility</a:t>
          </a:r>
          <a:endParaRPr lang="en-US" sz="1500" kern="1200" dirty="0"/>
        </a:p>
      </dsp:txBody>
      <dsp:txXfrm>
        <a:off x="29128" y="1293231"/>
        <a:ext cx="5035977" cy="538444"/>
      </dsp:txXfrm>
    </dsp:sp>
    <dsp:sp modelId="{EF80A8D0-77B8-824E-B99B-CE0ACDCB2E9A}">
      <dsp:nvSpPr>
        <dsp:cNvPr id="0" name=""/>
        <dsp:cNvSpPr/>
      </dsp:nvSpPr>
      <dsp:spPr>
        <a:xfrm>
          <a:off x="0" y="1904003"/>
          <a:ext cx="5094233" cy="5967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New fields must always be optional or have a default value – </a:t>
          </a:r>
          <a:r>
            <a:rPr lang="en-US" sz="1500" i="1" kern="1200" dirty="0"/>
            <a:t>required for backward compatibility</a:t>
          </a:r>
          <a:endParaRPr lang="en-US" sz="1500" kern="1200" dirty="0"/>
        </a:p>
      </dsp:txBody>
      <dsp:txXfrm>
        <a:off x="29128" y="1933131"/>
        <a:ext cx="5035977" cy="538444"/>
      </dsp:txXfrm>
    </dsp:sp>
    <dsp:sp modelId="{E632BA8A-5AEA-D348-AA42-84D7C3C08E4D}">
      <dsp:nvSpPr>
        <dsp:cNvPr id="0" name=""/>
        <dsp:cNvSpPr/>
      </dsp:nvSpPr>
      <dsp:spPr>
        <a:xfrm>
          <a:off x="0" y="2543903"/>
          <a:ext cx="5094233" cy="5967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Only optional fields should be removed, and tag numbers cannot be reused – </a:t>
          </a:r>
          <a:r>
            <a:rPr lang="en-US" sz="1500" i="1" kern="1200" dirty="0"/>
            <a:t>required for forward compatibility</a:t>
          </a:r>
          <a:endParaRPr lang="en-US" sz="1500" kern="1200" dirty="0"/>
        </a:p>
      </dsp:txBody>
      <dsp:txXfrm>
        <a:off x="29128" y="2573031"/>
        <a:ext cx="5035977" cy="538444"/>
      </dsp:txXfrm>
    </dsp:sp>
    <dsp:sp modelId="{FF8F920C-7C83-9741-98D0-67BA911E6F69}">
      <dsp:nvSpPr>
        <dsp:cNvPr id="0" name=""/>
        <dsp:cNvSpPr/>
      </dsp:nvSpPr>
      <dsp:spPr>
        <a:xfrm>
          <a:off x="0" y="3183803"/>
          <a:ext cx="5094233" cy="5967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Field’s datatype can (in some cases) be changed. There is however a risk that values will lose precision or get truncated</a:t>
          </a:r>
        </a:p>
      </dsp:txBody>
      <dsp:txXfrm>
        <a:off x="29128" y="3212931"/>
        <a:ext cx="5035977" cy="5384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BC062-EE50-3A46-8FAD-EB209E917390}" type="datetimeFigureOut">
              <a:rPr lang="en-PT" smtClean="0"/>
              <a:t>11/09/2023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1164F-0BBA-E34D-8182-597532C5734A}" type="slidenum">
              <a:rPr lang="en-PT" smtClean="0"/>
              <a:t>‹#›</a:t>
            </a:fld>
            <a:endParaRPr lang="en-PT"/>
          </a:p>
        </p:txBody>
      </p:sp>
    </p:spTree>
    <p:extLst>
      <p:ext uri="{BB962C8B-B14F-4D97-AF65-F5344CB8AC3E}">
        <p14:creationId xmlns:p14="http://schemas.microsoft.com/office/powerpoint/2010/main" val="27192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Fundamentals: A presentation about the fundamental concepts a developer has to understand in order to develop Kafka-based applications</a:t>
            </a:r>
          </a:p>
        </p:txBody>
      </p:sp>
      <p:sp>
        <p:nvSpPr>
          <p:cNvPr id="4" name="Slide Number Placeholder 3"/>
          <p:cNvSpPr>
            <a:spLocks noGrp="1"/>
          </p:cNvSpPr>
          <p:nvPr>
            <p:ph type="sldNum" sz="quarter" idx="5"/>
          </p:nvPr>
        </p:nvSpPr>
        <p:spPr/>
        <p:txBody>
          <a:bodyPr/>
          <a:lstStyle/>
          <a:p>
            <a:fld id="{D3D1164F-0BBA-E34D-8182-597532C5734A}" type="slidenum">
              <a:rPr lang="en-PT" smtClean="0"/>
              <a:t>1</a:t>
            </a:fld>
            <a:endParaRPr lang="en-PT"/>
          </a:p>
        </p:txBody>
      </p:sp>
    </p:spTree>
    <p:extLst>
      <p:ext uri="{BB962C8B-B14F-4D97-AF65-F5344CB8AC3E}">
        <p14:creationId xmlns:p14="http://schemas.microsoft.com/office/powerpoint/2010/main" val="40716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Describe the system:</a:t>
            </a:r>
          </a:p>
          <a:p>
            <a:r>
              <a:rPr lang="en-PT" dirty="0"/>
              <a:t>	- The accounting service needs to know information related to the users so it queries the user management service directly</a:t>
            </a:r>
          </a:p>
          <a:p>
            <a:r>
              <a:rPr lang="en-PT" dirty="0"/>
              <a:t>	- The accounting service only needs the information in certain moments in time. </a:t>
            </a:r>
          </a:p>
          <a:p>
            <a:r>
              <a:rPr lang="en-PT" dirty="0"/>
              <a:t>2. Talk about the characteristics of the system: </a:t>
            </a:r>
          </a:p>
          <a:p>
            <a:r>
              <a:rPr lang="en-PT" dirty="0"/>
              <a:t>	- Synchronous communication (blocking system)</a:t>
            </a:r>
          </a:p>
          <a:p>
            <a:r>
              <a:rPr lang="en-PT" dirty="0"/>
              <a:t>	- Non-Reactive System: it is ok for this particular use-case</a:t>
            </a:r>
          </a:p>
          <a:p>
            <a:r>
              <a:rPr lang="en-PT" dirty="0"/>
              <a:t>3. Questions:</a:t>
            </a:r>
          </a:p>
          <a:p>
            <a:r>
              <a:rPr lang="en-PT" dirty="0"/>
              <a:t>	- What it means to be synchronous communication?</a:t>
            </a:r>
          </a:p>
          <a:p>
            <a:r>
              <a:rPr lang="en-PT" dirty="0"/>
              <a:t>		- It blocks waiting for the information. </a:t>
            </a:r>
            <a:r>
              <a:rPr lang="en-GB" b="0" i="0" dirty="0">
                <a:solidFill>
                  <a:srgbClr val="D1D5DB"/>
                </a:solidFill>
                <a:effectLst/>
                <a:latin typeface="Söhne"/>
              </a:rPr>
              <a:t>This means that when a client makes a request to the server, it waits for the server's response before proceeding. </a:t>
            </a:r>
          </a:p>
          <a:p>
            <a:r>
              <a:rPr lang="en-GB" b="0" i="0" dirty="0">
                <a:solidFill>
                  <a:srgbClr val="D1D5DB"/>
                </a:solidFill>
                <a:effectLst/>
                <a:latin typeface="Söhne"/>
              </a:rPr>
              <a:t>		- The client is blocked until the server processes the request and sends back the response.</a:t>
            </a:r>
            <a:endParaRPr lang="en-PT" dirty="0"/>
          </a:p>
          <a:p>
            <a:r>
              <a:rPr lang="en-PT" dirty="0"/>
              <a:t>	- What it means to be non-reactive?</a:t>
            </a:r>
          </a:p>
          <a:p>
            <a:r>
              <a:rPr lang="en-PT" dirty="0"/>
              <a:t>		- We don’t react to user changes/creations. </a:t>
            </a:r>
          </a:p>
          <a:p>
            <a:r>
              <a:rPr lang="en-PT" dirty="0"/>
              <a:t>		- We need to request user information when we need it</a:t>
            </a:r>
          </a:p>
          <a:p>
            <a:r>
              <a:rPr lang="en-PT" dirty="0"/>
              <a:t>		- If we need to receive up-to-date information we need to do implement a polling strategy</a:t>
            </a:r>
          </a:p>
          <a:p>
            <a:r>
              <a:rPr lang="en-PT" dirty="0"/>
              <a:t>	- Do you know what RPC is?</a:t>
            </a:r>
          </a:p>
          <a:p>
            <a:r>
              <a:rPr lang="en-PT" dirty="0"/>
              <a:t>		- Making function calls that execute in remote servers and that hide all the details of the remote interaction</a:t>
            </a:r>
          </a:p>
        </p:txBody>
      </p:sp>
      <p:sp>
        <p:nvSpPr>
          <p:cNvPr id="4" name="Slide Number Placeholder 3"/>
          <p:cNvSpPr>
            <a:spLocks noGrp="1"/>
          </p:cNvSpPr>
          <p:nvPr>
            <p:ph type="sldNum" sz="quarter" idx="5"/>
          </p:nvPr>
        </p:nvSpPr>
        <p:spPr/>
        <p:txBody>
          <a:bodyPr/>
          <a:lstStyle/>
          <a:p>
            <a:fld id="{D3D1164F-0BBA-E34D-8182-597532C5734A}" type="slidenum">
              <a:rPr lang="en-PT" smtClean="0"/>
              <a:t>10</a:t>
            </a:fld>
            <a:endParaRPr lang="en-PT"/>
          </a:p>
        </p:txBody>
      </p:sp>
    </p:spTree>
    <p:extLst>
      <p:ext uri="{BB962C8B-B14F-4D97-AF65-F5344CB8AC3E}">
        <p14:creationId xmlns:p14="http://schemas.microsoft.com/office/powerpoint/2010/main" val="3176011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starts growing and now we have three more services all consuming from the User Management service</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p:txBody>
      </p:sp>
      <p:sp>
        <p:nvSpPr>
          <p:cNvPr id="4" name="Slide Number Placeholder 3"/>
          <p:cNvSpPr>
            <a:spLocks noGrp="1"/>
          </p:cNvSpPr>
          <p:nvPr>
            <p:ph type="sldNum" sz="quarter" idx="5"/>
          </p:nvPr>
        </p:nvSpPr>
        <p:spPr/>
        <p:txBody>
          <a:bodyPr/>
          <a:lstStyle/>
          <a:p>
            <a:fld id="{D3D1164F-0BBA-E34D-8182-597532C5734A}" type="slidenum">
              <a:rPr lang="en-PT" smtClean="0"/>
              <a:t>11</a:t>
            </a:fld>
            <a:endParaRPr lang="en-PT"/>
          </a:p>
        </p:txBody>
      </p:sp>
    </p:spTree>
    <p:extLst>
      <p:ext uri="{BB962C8B-B14F-4D97-AF65-F5344CB8AC3E}">
        <p14:creationId xmlns:p14="http://schemas.microsoft.com/office/powerpoint/2010/main" val="338102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grows even more and now we have 2 more services providing data and we have an intricate system in terms of coupled dependencies		</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12</a:t>
            </a:fld>
            <a:endParaRPr lang="en-PT"/>
          </a:p>
        </p:txBody>
      </p:sp>
    </p:spTree>
    <p:extLst>
      <p:ext uri="{BB962C8B-B14F-4D97-AF65-F5344CB8AC3E}">
        <p14:creationId xmlns:p14="http://schemas.microsoft.com/office/powerpoint/2010/main" val="263736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Can you identify some possible problems with this architecture?</a:t>
            </a:r>
            <a:endParaRPr lang="en-US" sz="1000" b="1" dirty="0">
              <a:solidFill>
                <a:schemeClr val="tx1">
                  <a:alpha val="70000"/>
                </a:schemeClr>
              </a:solidFill>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scale due to the synchronous nature of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We cannot scale each service individually because it will impact the upstream services directly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Polling/</a:t>
            </a:r>
            <a:r>
              <a:rPr lang="en-US" dirty="0"/>
              <a:t>Data Freshness</a:t>
            </a:r>
            <a:endParaRPr lang="en-US" sz="1200" dirty="0">
              <a:latin typeface="Effra" panose="020B0603020203020204" pitchFamily="34" charset="0"/>
              <a:cs typeface="Effra" panose="020B0603020203020204" pitchFamily="34" charset="0"/>
            </a:endParaRPr>
          </a:p>
          <a:p>
            <a:pPr marL="742950" lvl="1" indent="-285750">
              <a:lnSpc>
                <a:spcPct val="130000"/>
              </a:lnSpc>
              <a:spcBef>
                <a:spcPts val="1000"/>
              </a:spcBef>
              <a:buFontTx/>
              <a:buChar char="-"/>
            </a:pPr>
            <a:r>
              <a:rPr lang="en-PT" dirty="0"/>
              <a:t>If we need to react to user information </a:t>
            </a:r>
            <a:r>
              <a:rPr lang="en-GB" dirty="0"/>
              <a:t>changes,</a:t>
            </a:r>
            <a:r>
              <a:rPr lang="en-PT" dirty="0"/>
              <a:t> we need to constantly poll the U</a:t>
            </a:r>
            <a:r>
              <a:rPr lang="en-GB" dirty="0"/>
              <a:t>s</a:t>
            </a:r>
            <a:r>
              <a:rPr lang="en-PT" dirty="0"/>
              <a:t>er Management Service. This really hurts scalability</a:t>
            </a: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reason about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A lot of direct coupling between dependencies</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Coupling between producers and consumers</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consumer must know the producers and if the producers change the consumers will have to change also</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Cascading failure:</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If an upstream service fails the ones below will also fail due to the direct dependency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High technical debt:</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direct coupling increases technical debt</a:t>
            </a:r>
          </a:p>
        </p:txBody>
      </p:sp>
      <p:sp>
        <p:nvSpPr>
          <p:cNvPr id="4" name="Slide Number Placeholder 3"/>
          <p:cNvSpPr>
            <a:spLocks noGrp="1"/>
          </p:cNvSpPr>
          <p:nvPr>
            <p:ph type="sldNum" sz="quarter" idx="5"/>
          </p:nvPr>
        </p:nvSpPr>
        <p:spPr/>
        <p:txBody>
          <a:bodyPr/>
          <a:lstStyle/>
          <a:p>
            <a:fld id="{D3D1164F-0BBA-E34D-8182-597532C5734A}" type="slidenum">
              <a:rPr lang="en-PT" smtClean="0"/>
              <a:t>13</a:t>
            </a:fld>
            <a:endParaRPr lang="en-PT"/>
          </a:p>
        </p:txBody>
      </p:sp>
    </p:spTree>
    <p:extLst>
      <p:ext uri="{BB962C8B-B14F-4D97-AF65-F5344CB8AC3E}">
        <p14:creationId xmlns:p14="http://schemas.microsoft.com/office/powerpoint/2010/main" val="50554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t>We can add an event bus and send the required information through it. It could be a simple queue to where all events are sent.</a:t>
            </a:r>
          </a:p>
          <a:p>
            <a:pPr marL="57150" indent="0">
              <a:lnSpc>
                <a:spcPct val="90000"/>
              </a:lnSpc>
              <a:spcBef>
                <a:spcPts val="1000"/>
              </a:spcBef>
              <a:buFont typeface="Arial" panose="020B0604020202020204" pitchFamily="34" charset="0"/>
              <a:buNone/>
            </a:pPr>
            <a:endParaRPr lang="en-US" sz="1200" dirty="0"/>
          </a:p>
          <a:p>
            <a:pPr marL="57150" indent="0">
              <a:lnSpc>
                <a:spcPct val="90000"/>
              </a:lnSpc>
              <a:spcBef>
                <a:spcPts val="1000"/>
              </a:spcBef>
              <a:buFont typeface="Arial" panose="020B0604020202020204" pitchFamily="34" charset="0"/>
              <a:buNone/>
            </a:pPr>
            <a:r>
              <a:rPr lang="en-US" sz="1200" dirty="0"/>
              <a:t>	</a:t>
            </a:r>
          </a:p>
          <a:p>
            <a:pPr marL="285750" indent="-228600">
              <a:lnSpc>
                <a:spcPct val="90000"/>
              </a:lnSpc>
              <a:spcBef>
                <a:spcPts val="1000"/>
              </a:spcBef>
              <a:buFont typeface="Arial" panose="020B0604020202020204" pitchFamily="34" charset="0"/>
              <a:buChar char="•"/>
            </a:pPr>
            <a:r>
              <a:rPr lang="en-US" sz="1200" dirty="0"/>
              <a:t>Easier to scale due to the asynchronous nature of the system. Producers don’t need to grow with the consumers.</a:t>
            </a:r>
          </a:p>
          <a:p>
            <a:pPr marL="285750" indent="-228600">
              <a:lnSpc>
                <a:spcPct val="90000"/>
              </a:lnSpc>
              <a:spcBef>
                <a:spcPts val="1000"/>
              </a:spcBef>
              <a:buFont typeface="Arial" panose="020B0604020202020204" pitchFamily="34" charset="0"/>
              <a:buChar char="•"/>
            </a:pPr>
            <a:r>
              <a:rPr lang="en-US" sz="1200" dirty="0"/>
              <a:t>No more need for polling. We remove unnecessary requests and react faster to change</a:t>
            </a:r>
          </a:p>
          <a:p>
            <a:pPr marL="285750" indent="-228600">
              <a:lnSpc>
                <a:spcPct val="90000"/>
              </a:lnSpc>
              <a:spcBef>
                <a:spcPts val="1000"/>
              </a:spcBef>
              <a:buFont typeface="Arial" panose="020B0604020202020204" pitchFamily="34" charset="0"/>
              <a:buChar char="•"/>
            </a:pPr>
            <a:r>
              <a:rPr lang="en-US" sz="1200" dirty="0"/>
              <a:t>Easier to reason about the system</a:t>
            </a:r>
          </a:p>
          <a:p>
            <a:pPr marL="285750" indent="-228600">
              <a:lnSpc>
                <a:spcPct val="90000"/>
              </a:lnSpc>
              <a:spcBef>
                <a:spcPts val="1000"/>
              </a:spcBef>
              <a:buFont typeface="Arial" panose="020B0604020202020204" pitchFamily="34" charset="0"/>
              <a:buChar char="•"/>
            </a:pPr>
            <a:r>
              <a:rPr lang="en-US" sz="1200" dirty="0"/>
              <a:t>Decoupling between producers and consumers</a:t>
            </a:r>
          </a:p>
          <a:p>
            <a:pPr marL="285750" indent="-228600">
              <a:lnSpc>
                <a:spcPct val="90000"/>
              </a:lnSpc>
              <a:spcBef>
                <a:spcPts val="1000"/>
              </a:spcBef>
              <a:buFont typeface="Arial" panose="020B0604020202020204" pitchFamily="34" charset="0"/>
              <a:buChar char="•"/>
            </a:pPr>
            <a:r>
              <a:rPr lang="en-US" sz="1200" dirty="0"/>
              <a:t>Reduced possibility of cascading failure due to the decouple between producers and consumers</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t>Due to the increased decouple between producers/consumers we minimize technical debt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14</a:t>
            </a:fld>
            <a:endParaRPr lang="en-PT"/>
          </a:p>
        </p:txBody>
      </p:sp>
    </p:spTree>
    <p:extLst>
      <p:ext uri="{BB962C8B-B14F-4D97-AF65-F5344CB8AC3E}">
        <p14:creationId xmlns:p14="http://schemas.microsoft.com/office/powerpoint/2010/main" val="275187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All consumers process every event which will lead to unecessary load since most of the events will be discarded</a:t>
            </a:r>
          </a:p>
          <a:p>
            <a:r>
              <a:rPr lang="en-PT" dirty="0"/>
              <a:t>It would be nice to have a way of indicating which events we care about and only be notified when one of those events arrives.</a:t>
            </a:r>
          </a:p>
        </p:txBody>
      </p:sp>
      <p:sp>
        <p:nvSpPr>
          <p:cNvPr id="4" name="Slide Number Placeholder 3"/>
          <p:cNvSpPr>
            <a:spLocks noGrp="1"/>
          </p:cNvSpPr>
          <p:nvPr>
            <p:ph type="sldNum" sz="quarter" idx="5"/>
          </p:nvPr>
        </p:nvSpPr>
        <p:spPr/>
        <p:txBody>
          <a:bodyPr/>
          <a:lstStyle/>
          <a:p>
            <a:fld id="{D3D1164F-0BBA-E34D-8182-597532C5734A}" type="slidenum">
              <a:rPr lang="en-PT" smtClean="0"/>
              <a:t>15</a:t>
            </a:fld>
            <a:endParaRPr lang="en-PT"/>
          </a:p>
        </p:txBody>
      </p:sp>
    </p:spTree>
    <p:extLst>
      <p:ext uri="{BB962C8B-B14F-4D97-AF65-F5344CB8AC3E}">
        <p14:creationId xmlns:p14="http://schemas.microsoft.com/office/powerpoint/2010/main" val="242693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Discuss this design pattern. Ask if someone can explain it!</a:t>
            </a:r>
          </a:p>
          <a:p>
            <a:r>
              <a:rPr lang="en-PT" dirty="0"/>
              <a:t>In the case of the observer </a:t>
            </a:r>
          </a:p>
          <a:p>
            <a:r>
              <a:rPr lang="en-PT" dirty="0"/>
              <a:t>Do the parallel with the publish/subscriber architecture paradigm</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16</a:t>
            </a:fld>
            <a:endParaRPr lang="en-PT"/>
          </a:p>
        </p:txBody>
      </p:sp>
    </p:spTree>
    <p:extLst>
      <p:ext uri="{BB962C8B-B14F-4D97-AF65-F5344CB8AC3E}">
        <p14:creationId xmlns:p14="http://schemas.microsoft.com/office/powerpoint/2010/main" val="417897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The event bus implements the observer design pattern and knows which consumers want each event type</a:t>
            </a:r>
          </a:p>
        </p:txBody>
      </p:sp>
      <p:sp>
        <p:nvSpPr>
          <p:cNvPr id="4" name="Slide Number Placeholder 3"/>
          <p:cNvSpPr>
            <a:spLocks noGrp="1"/>
          </p:cNvSpPr>
          <p:nvPr>
            <p:ph type="sldNum" sz="quarter" idx="5"/>
          </p:nvPr>
        </p:nvSpPr>
        <p:spPr/>
        <p:txBody>
          <a:bodyPr/>
          <a:lstStyle/>
          <a:p>
            <a:fld id="{D3D1164F-0BBA-E34D-8182-597532C5734A}" type="slidenum">
              <a:rPr lang="en-PT" smtClean="0"/>
              <a:t>17</a:t>
            </a:fld>
            <a:endParaRPr lang="en-PT"/>
          </a:p>
        </p:txBody>
      </p:sp>
    </p:spTree>
    <p:extLst>
      <p:ext uri="{BB962C8B-B14F-4D97-AF65-F5344CB8AC3E}">
        <p14:creationId xmlns:p14="http://schemas.microsoft.com/office/powerpoint/2010/main" val="2808293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is at its core a publisher-subscriber systems which decouples data production from data consumption</a:t>
            </a:r>
          </a:p>
          <a:p>
            <a:r>
              <a:rPr lang="en-PT" dirty="0"/>
              <a:t>We can have multiple producers/consumers to the same topic which would require too much coupling in the traditional HTTP based approach</a:t>
            </a:r>
          </a:p>
          <a:p>
            <a:r>
              <a:rPr lang="en-PT" dirty="0"/>
              <a:t>No coupling because the producers don’t know who consumes the information and the consumers don’t know who produces the information. Producers/consumers can be added at will with no synchronization required.</a:t>
            </a:r>
          </a:p>
          <a:p>
            <a:r>
              <a:rPr lang="en-PT" dirty="0"/>
              <a:t>Disk based retention: if the consumers are down the data will not be lost. They can consume it later. </a:t>
            </a:r>
          </a:p>
          <a:p>
            <a:endParaRPr lang="en-PT" dirty="0"/>
          </a:p>
          <a:p>
            <a:r>
              <a:rPr lang="en-PT" dirty="0"/>
              <a:t>Also was created for improved high write performance </a:t>
            </a:r>
          </a:p>
        </p:txBody>
      </p:sp>
      <p:sp>
        <p:nvSpPr>
          <p:cNvPr id="4" name="Slide Number Placeholder 3"/>
          <p:cNvSpPr>
            <a:spLocks noGrp="1"/>
          </p:cNvSpPr>
          <p:nvPr>
            <p:ph type="sldNum" sz="quarter" idx="5"/>
          </p:nvPr>
        </p:nvSpPr>
        <p:spPr/>
        <p:txBody>
          <a:bodyPr/>
          <a:lstStyle/>
          <a:p>
            <a:fld id="{D3D1164F-0BBA-E34D-8182-597532C5734A}" type="slidenum">
              <a:rPr lang="en-PT" smtClean="0"/>
              <a:t>18</a:t>
            </a:fld>
            <a:endParaRPr lang="en-PT"/>
          </a:p>
        </p:txBody>
      </p:sp>
    </p:spTree>
    <p:extLst>
      <p:ext uri="{BB962C8B-B14F-4D97-AF65-F5344CB8AC3E}">
        <p14:creationId xmlns:p14="http://schemas.microsoft.com/office/powerpoint/2010/main" val="174379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19</a:t>
            </a:fld>
            <a:endParaRPr lang="en-US"/>
          </a:p>
        </p:txBody>
      </p:sp>
    </p:spTree>
    <p:extLst>
      <p:ext uri="{BB962C8B-B14F-4D97-AF65-F5344CB8AC3E}">
        <p14:creationId xmlns:p14="http://schemas.microsoft.com/office/powerpoint/2010/main" val="92957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Consumer Groups</a:t>
            </a:r>
          </a:p>
          <a:p>
            <a:r>
              <a:rPr lang="en-PT" dirty="0"/>
              <a:t>	- Aggregation of consumer for improved performance</a:t>
            </a:r>
          </a:p>
          <a:p>
            <a:r>
              <a:rPr lang="en-PT" dirty="0"/>
              <a:t>- Partitions</a:t>
            </a:r>
          </a:p>
          <a:p>
            <a:r>
              <a:rPr lang="en-PT" dirty="0"/>
              <a:t>	- A way of dividing a single topic in multiple independent streams of data and to provide scalability and reliability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20</a:t>
            </a:fld>
            <a:endParaRPr lang="en-PT"/>
          </a:p>
        </p:txBody>
      </p:sp>
    </p:spTree>
    <p:extLst>
      <p:ext uri="{BB962C8B-B14F-4D97-AF65-F5344CB8AC3E}">
        <p14:creationId xmlns:p14="http://schemas.microsoft.com/office/powerpoint/2010/main" val="3835803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Replication</a:t>
            </a:r>
          </a:p>
          <a:p>
            <a:r>
              <a:rPr lang="en-PT" dirty="0"/>
              <a:t>	- A way to guarantee high availibility. Implications on reads/writes (Write operations can only go to leader instance. </a:t>
            </a:r>
            <a:r>
              <a:rPr lang="en-GB" dirty="0"/>
              <a:t>W</a:t>
            </a:r>
            <a:r>
              <a:rPr lang="en-PT" dirty="0"/>
              <a:t>hy? Read operations can go to any instance. Why?)</a:t>
            </a:r>
          </a:p>
          <a:p>
            <a:r>
              <a:rPr lang="en-PT" dirty="0"/>
              <a:t>- Coordination/Metadata server</a:t>
            </a:r>
          </a:p>
          <a:p>
            <a:r>
              <a:rPr lang="en-PT" dirty="0"/>
              <a:t>	- Which instance are leaders of which partitions, which brokers are available</a:t>
            </a:r>
          </a:p>
          <a:p>
            <a:endParaRPr lang="en-PT" dirty="0"/>
          </a:p>
          <a:p>
            <a:endParaRPr lang="en-PT" dirty="0"/>
          </a:p>
          <a:p>
            <a:r>
              <a:rPr lang="en-PT" dirty="0"/>
              <a:t>Out-of-sync replicas occurs when:</a:t>
            </a:r>
          </a:p>
          <a:p>
            <a:r>
              <a:rPr lang="en-PT" dirty="0"/>
              <a:t>	- Connection failure with Zookeeper</a:t>
            </a:r>
          </a:p>
          <a:p>
            <a:r>
              <a:rPr lang="en-PT" dirty="0"/>
              <a:t>	- Replication lag between </a:t>
            </a:r>
            <a:r>
              <a:rPr lang="en-GB" dirty="0" err="1"/>
              <a:t>th</a:t>
            </a:r>
            <a:r>
              <a:rPr lang="en-PT" dirty="0"/>
              <a:t>e replica and the partition leader</a:t>
            </a:r>
          </a:p>
        </p:txBody>
      </p:sp>
      <p:sp>
        <p:nvSpPr>
          <p:cNvPr id="4" name="Slide Number Placeholder 3"/>
          <p:cNvSpPr>
            <a:spLocks noGrp="1"/>
          </p:cNvSpPr>
          <p:nvPr>
            <p:ph type="sldNum" sz="quarter" idx="5"/>
          </p:nvPr>
        </p:nvSpPr>
        <p:spPr/>
        <p:txBody>
          <a:bodyPr/>
          <a:lstStyle/>
          <a:p>
            <a:fld id="{D3D1164F-0BBA-E34D-8182-597532C5734A}" type="slidenum">
              <a:rPr lang="en-PT" smtClean="0"/>
              <a:t>21</a:t>
            </a:fld>
            <a:endParaRPr lang="en-PT"/>
          </a:p>
        </p:txBody>
      </p:sp>
    </p:spTree>
    <p:extLst>
      <p:ext uri="{BB962C8B-B14F-4D97-AF65-F5344CB8AC3E}">
        <p14:creationId xmlns:p14="http://schemas.microsoft.com/office/powerpoint/2010/main" val="1270336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the fields of a producer record:</a:t>
            </a:r>
          </a:p>
          <a:p>
            <a:r>
              <a:rPr lang="en-PT" dirty="0"/>
              <a:t>	1 – High level data segmentation. Consumers register in specific topic</a:t>
            </a:r>
          </a:p>
          <a:p>
            <a:r>
              <a:rPr lang="en-PT" dirty="0"/>
              <a:t>	2 – Each partition is almost like a separate queue where the events are ordered</a:t>
            </a:r>
          </a:p>
          <a:p>
            <a:r>
              <a:rPr lang="en-PT" dirty="0"/>
              <a:t>	3 – Key is what is used to calculate the partition. If no key is specified a partition is randomly assigned</a:t>
            </a:r>
          </a:p>
          <a:p>
            <a:r>
              <a:rPr lang="en-PT" dirty="0"/>
              <a:t>	4 – Data being exchanged</a:t>
            </a:r>
          </a:p>
          <a:p>
            <a:endParaRPr lang="en-PT" dirty="0"/>
          </a:p>
          <a:p>
            <a:r>
              <a:rPr lang="en-PT" dirty="0"/>
              <a:t>Batching: network overhead and network round trips</a:t>
            </a:r>
          </a:p>
          <a:p>
            <a:endParaRPr lang="en-PT" dirty="0"/>
          </a:p>
          <a:p>
            <a:r>
              <a:rPr lang="en-PT" dirty="0"/>
              <a:t>Why do we need key/value serializers </a:t>
            </a:r>
            <a:r>
              <a:rPr lang="en-GB" dirty="0" err="1"/>
              <a:t>i</a:t>
            </a:r>
            <a:r>
              <a:rPr lang="en-PT" dirty="0"/>
              <a:t>n the producer: serialization will be covered in more detail ahead. Talk about the language independence allowed by working with only bytes</a:t>
            </a:r>
          </a:p>
        </p:txBody>
      </p:sp>
      <p:sp>
        <p:nvSpPr>
          <p:cNvPr id="4" name="Slide Number Placeholder 3"/>
          <p:cNvSpPr>
            <a:spLocks noGrp="1"/>
          </p:cNvSpPr>
          <p:nvPr>
            <p:ph type="sldNum" sz="quarter" idx="5"/>
          </p:nvPr>
        </p:nvSpPr>
        <p:spPr/>
        <p:txBody>
          <a:bodyPr/>
          <a:lstStyle/>
          <a:p>
            <a:fld id="{D3D1164F-0BBA-E34D-8182-597532C5734A}" type="slidenum">
              <a:rPr lang="en-PT" smtClean="0"/>
              <a:t>22</a:t>
            </a:fld>
            <a:endParaRPr lang="en-PT"/>
          </a:p>
        </p:txBody>
      </p:sp>
    </p:spTree>
    <p:extLst>
      <p:ext uri="{BB962C8B-B14F-4D97-AF65-F5344CB8AC3E}">
        <p14:creationId xmlns:p14="http://schemas.microsoft.com/office/powerpoint/2010/main" val="1902881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50000"/>
              </a:lnSpc>
              <a:spcBef>
                <a:spcPts val="1000"/>
              </a:spcBef>
              <a:buFont typeface="Arial" panose="020B0604020202020204" pitchFamily="34" charset="0"/>
              <a:buChar char="•"/>
            </a:pPr>
            <a:r>
              <a:rPr lang="en-US" sz="1100" dirty="0" err="1"/>
              <a:t>delivery.timeout.ms</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100" dirty="0" err="1"/>
              <a:t>compression.type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100" dirty="0" err="1"/>
              <a:t>batch.size</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100" dirty="0" err="1"/>
              <a:t>max.request.size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p:txBody>
      </p:sp>
      <p:sp>
        <p:nvSpPr>
          <p:cNvPr id="4" name="Slide Number Placeholder 3"/>
          <p:cNvSpPr>
            <a:spLocks noGrp="1"/>
          </p:cNvSpPr>
          <p:nvPr>
            <p:ph type="sldNum" sz="quarter" idx="5"/>
          </p:nvPr>
        </p:nvSpPr>
        <p:spPr/>
        <p:txBody>
          <a:bodyPr/>
          <a:lstStyle/>
          <a:p>
            <a:fld id="{D3D1164F-0BBA-E34D-8182-597532C5734A}" type="slidenum">
              <a:rPr lang="en-PT" smtClean="0"/>
              <a:t>23</a:t>
            </a:fld>
            <a:endParaRPr lang="en-PT"/>
          </a:p>
        </p:txBody>
      </p:sp>
    </p:spTree>
    <p:extLst>
      <p:ext uri="{BB962C8B-B14F-4D97-AF65-F5344CB8AC3E}">
        <p14:creationId xmlns:p14="http://schemas.microsoft.com/office/powerpoint/2010/main" val="104995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200" dirty="0">
                <a:solidFill>
                  <a:schemeClr val="tx1">
                    <a:lumMod val="85000"/>
                    <a:lumOff val="15000"/>
                  </a:schemeClr>
                </a:solidFill>
              </a:rPr>
              <a:t>Examples: Avro, </a:t>
            </a:r>
            <a:r>
              <a:rPr lang="en-US" sz="1200" dirty="0" err="1">
                <a:solidFill>
                  <a:schemeClr val="tx1">
                    <a:lumMod val="85000"/>
                    <a:lumOff val="15000"/>
                  </a:schemeClr>
                </a:solidFill>
              </a:rPr>
              <a:t>Protobuf</a:t>
            </a:r>
            <a:r>
              <a:rPr lang="en-US" sz="1200" dirty="0">
                <a:solidFill>
                  <a:schemeClr val="tx1">
                    <a:lumMod val="85000"/>
                    <a:lumOff val="15000"/>
                  </a:schemeClr>
                </a:solidFill>
              </a:rPr>
              <a:t>, JSON</a:t>
            </a:r>
          </a:p>
          <a:p>
            <a:pPr>
              <a:lnSpc>
                <a:spcPct val="90000"/>
              </a:lnSpc>
              <a:spcBef>
                <a:spcPts val="1000"/>
              </a:spcBef>
            </a:pPr>
            <a:endParaRPr lang="en-US" sz="1200" dirty="0">
              <a:solidFill>
                <a:schemeClr val="tx1">
                  <a:lumMod val="85000"/>
                  <a:lumOff val="15000"/>
                </a:schemeClr>
              </a:solidFill>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24</a:t>
            </a:fld>
            <a:endParaRPr lang="en-PT"/>
          </a:p>
        </p:txBody>
      </p:sp>
    </p:spTree>
    <p:extLst>
      <p:ext uri="{BB962C8B-B14F-4D97-AF65-F5344CB8AC3E}">
        <p14:creationId xmlns:p14="http://schemas.microsoft.com/office/powerpoint/2010/main" val="32666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 panose="020B0604020202020204" pitchFamily="34" charset="0"/>
              <a:buChar char="•"/>
            </a:pPr>
            <a:r>
              <a:rPr lang="en-US" sz="1200" dirty="0"/>
              <a:t>Scalability </a:t>
            </a:r>
          </a:p>
          <a:p>
            <a:pPr indent="-228600">
              <a:lnSpc>
                <a:spcPct val="90000"/>
              </a:lnSpc>
              <a:spcBef>
                <a:spcPts val="1000"/>
              </a:spcBef>
              <a:buFont typeface="Arial" panose="020B0604020202020204" pitchFamily="34" charset="0"/>
              <a:buChar char="•"/>
            </a:pPr>
            <a:r>
              <a:rPr lang="en-US" sz="1200" dirty="0"/>
              <a:t>Resiliency </a:t>
            </a:r>
          </a:p>
          <a:p>
            <a:pPr indent="-228600">
              <a:lnSpc>
                <a:spcPct val="90000"/>
              </a:lnSpc>
              <a:spcBef>
                <a:spcPts val="1000"/>
              </a:spcBef>
              <a:buFont typeface="Arial" panose="020B0604020202020204" pitchFamily="34" charset="0"/>
              <a:buChar char="•"/>
            </a:pPr>
            <a:r>
              <a:rPr lang="en-US" sz="1200" dirty="0"/>
              <a:t>Ordering</a:t>
            </a:r>
          </a:p>
          <a:p>
            <a:pPr indent="-228600">
              <a:lnSpc>
                <a:spcPct val="90000"/>
              </a:lnSpc>
              <a:spcBef>
                <a:spcPts val="1000"/>
              </a:spcBef>
              <a:buFont typeface="Arial" panose="020B0604020202020204" pitchFamily="34" charset="0"/>
              <a:buChar char="•"/>
            </a:pPr>
            <a:endParaRPr lang="en-US" sz="1200" dirty="0"/>
          </a:p>
          <a:p>
            <a:pPr>
              <a:lnSpc>
                <a:spcPct val="90000"/>
              </a:lnSpc>
              <a:spcBef>
                <a:spcPts val="1000"/>
              </a:spcBef>
            </a:pPr>
            <a:endParaRPr lang="en-US" sz="1200" dirty="0"/>
          </a:p>
          <a:p>
            <a:pPr>
              <a:lnSpc>
                <a:spcPct val="90000"/>
              </a:lnSpc>
              <a:spcBef>
                <a:spcPts val="1000"/>
              </a:spcBef>
            </a:pPr>
            <a:r>
              <a:rPr lang="en-US" sz="1200" dirty="0"/>
              <a:t>Types of partitioning</a:t>
            </a:r>
          </a:p>
          <a:p>
            <a:pPr>
              <a:lnSpc>
                <a:spcPct val="90000"/>
              </a:lnSpc>
              <a:spcBef>
                <a:spcPts val="1000"/>
              </a:spcBef>
            </a:pPr>
            <a:endParaRPr lang="en-US" sz="1200" dirty="0"/>
          </a:p>
          <a:p>
            <a:pPr>
              <a:lnSpc>
                <a:spcPct val="90000"/>
              </a:lnSpc>
              <a:spcBef>
                <a:spcPts val="1000"/>
              </a:spcBef>
            </a:pPr>
            <a:r>
              <a:rPr lang="en-US" sz="1200" dirty="0"/>
              <a:t>- Default-partitioning if no key is specified -&gt; Round robin? What is it and why used?</a:t>
            </a:r>
          </a:p>
          <a:p>
            <a:pPr>
              <a:lnSpc>
                <a:spcPct val="90000"/>
              </a:lnSpc>
              <a:spcBef>
                <a:spcPts val="1000"/>
              </a:spcBef>
            </a:pPr>
            <a:r>
              <a:rPr lang="en-US" sz="1200" dirty="0"/>
              <a:t>- Key based portioning -&gt; hashing -&gt; similar to hash-maps!</a:t>
            </a:r>
          </a:p>
          <a:p>
            <a:pPr>
              <a:lnSpc>
                <a:spcPct val="90000"/>
              </a:lnSpc>
              <a:spcBef>
                <a:spcPts val="1000"/>
              </a:spcBef>
            </a:pPr>
            <a:r>
              <a:rPr lang="en-US" sz="1200" dirty="0"/>
              <a:t>- Custom-partitioning</a:t>
            </a:r>
          </a:p>
        </p:txBody>
      </p:sp>
      <p:sp>
        <p:nvSpPr>
          <p:cNvPr id="4" name="Slide Number Placeholder 3"/>
          <p:cNvSpPr>
            <a:spLocks noGrp="1"/>
          </p:cNvSpPr>
          <p:nvPr>
            <p:ph type="sldNum" sz="quarter" idx="5"/>
          </p:nvPr>
        </p:nvSpPr>
        <p:spPr/>
        <p:txBody>
          <a:bodyPr/>
          <a:lstStyle/>
          <a:p>
            <a:fld id="{D3D1164F-0BBA-E34D-8182-597532C5734A}" type="slidenum">
              <a:rPr lang="en-PT" smtClean="0"/>
              <a:t>25</a:t>
            </a:fld>
            <a:endParaRPr lang="en-PT"/>
          </a:p>
        </p:txBody>
      </p:sp>
    </p:spTree>
    <p:extLst>
      <p:ext uri="{BB962C8B-B14F-4D97-AF65-F5344CB8AC3E}">
        <p14:creationId xmlns:p14="http://schemas.microsoft.com/office/powerpoint/2010/main" val="405958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We guarantee that messages with the same key are processed in order. For example: in an e-commerce system all events related to the same order will be processed in the appropriate order</a:t>
            </a:r>
          </a:p>
        </p:txBody>
      </p:sp>
      <p:sp>
        <p:nvSpPr>
          <p:cNvPr id="4" name="Slide Number Placeholder 3"/>
          <p:cNvSpPr>
            <a:spLocks noGrp="1"/>
          </p:cNvSpPr>
          <p:nvPr>
            <p:ph type="sldNum" sz="quarter" idx="5"/>
          </p:nvPr>
        </p:nvSpPr>
        <p:spPr/>
        <p:txBody>
          <a:bodyPr/>
          <a:lstStyle/>
          <a:p>
            <a:fld id="{D3D1164F-0BBA-E34D-8182-597532C5734A}" type="slidenum">
              <a:rPr lang="en-PT" smtClean="0"/>
              <a:t>26</a:t>
            </a:fld>
            <a:endParaRPr lang="en-PT"/>
          </a:p>
        </p:txBody>
      </p:sp>
    </p:spTree>
    <p:extLst>
      <p:ext uri="{BB962C8B-B14F-4D97-AF65-F5344CB8AC3E}">
        <p14:creationId xmlns:p14="http://schemas.microsoft.com/office/powerpoint/2010/main" val="264881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endParaRPr lang="en-PT" dirty="0"/>
          </a:p>
          <a:p>
            <a:r>
              <a:rPr lang="en-PT" dirty="0"/>
              <a:t>The network overhead is lower and we have less network round-trips but the messages are delivered with a longer delayed </a:t>
            </a:r>
          </a:p>
        </p:txBody>
      </p:sp>
      <p:sp>
        <p:nvSpPr>
          <p:cNvPr id="4" name="Slide Number Placeholder 3"/>
          <p:cNvSpPr>
            <a:spLocks noGrp="1"/>
          </p:cNvSpPr>
          <p:nvPr>
            <p:ph type="sldNum" sz="quarter" idx="5"/>
          </p:nvPr>
        </p:nvSpPr>
        <p:spPr/>
        <p:txBody>
          <a:bodyPr/>
          <a:lstStyle/>
          <a:p>
            <a:fld id="{D3D1164F-0BBA-E34D-8182-597532C5734A}" type="slidenum">
              <a:rPr lang="en-PT" smtClean="0"/>
              <a:t>27</a:t>
            </a:fld>
            <a:endParaRPr lang="en-PT"/>
          </a:p>
        </p:txBody>
      </p:sp>
    </p:spTree>
    <p:extLst>
      <p:ext uri="{BB962C8B-B14F-4D97-AF65-F5344CB8AC3E}">
        <p14:creationId xmlns:p14="http://schemas.microsoft.com/office/powerpoint/2010/main" val="3604944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a:p>
            <a:r>
              <a:rPr lang="en-PT" dirty="0"/>
              <a:t>Throughput vs Durability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28</a:t>
            </a:fld>
            <a:endParaRPr lang="en-PT"/>
          </a:p>
        </p:txBody>
      </p:sp>
    </p:spTree>
    <p:extLst>
      <p:ext uri="{BB962C8B-B14F-4D97-AF65-F5344CB8AC3E}">
        <p14:creationId xmlns:p14="http://schemas.microsoft.com/office/powerpoint/2010/main" val="1374723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ire-and-forget: sensor network (if we lose messages is not critical)</a:t>
            </a:r>
          </a:p>
          <a:p>
            <a:r>
              <a:rPr lang="en-PT" dirty="0"/>
              <a:t>Synchronous: </a:t>
            </a:r>
            <a:r>
              <a:rPr lang="en-US" dirty="0"/>
              <a:t>low-throughput e-commerce system (easier to reason about but lower performance due to blocking nature)</a:t>
            </a: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Asynchronous: high</a:t>
            </a:r>
            <a:r>
              <a:rPr lang="en-US" dirty="0"/>
              <a:t>-throughput e-commerce system (harder to reason about higher performance due to non-blocking nature)</a:t>
            </a:r>
          </a:p>
        </p:txBody>
      </p:sp>
      <p:sp>
        <p:nvSpPr>
          <p:cNvPr id="4" name="Slide Number Placeholder 3"/>
          <p:cNvSpPr>
            <a:spLocks noGrp="1"/>
          </p:cNvSpPr>
          <p:nvPr>
            <p:ph type="sldNum" sz="quarter" idx="5"/>
          </p:nvPr>
        </p:nvSpPr>
        <p:spPr/>
        <p:txBody>
          <a:bodyPr/>
          <a:lstStyle/>
          <a:p>
            <a:fld id="{D3D1164F-0BBA-E34D-8182-597532C5734A}" type="slidenum">
              <a:rPr lang="en-PT" smtClean="0"/>
              <a:t>29</a:t>
            </a:fld>
            <a:endParaRPr lang="en-PT"/>
          </a:p>
        </p:txBody>
      </p:sp>
    </p:spTree>
    <p:extLst>
      <p:ext uri="{BB962C8B-B14F-4D97-AF65-F5344CB8AC3E}">
        <p14:creationId xmlns:p14="http://schemas.microsoft.com/office/powerpoint/2010/main" val="377574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39428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Define the number of acks the producer needs to receive before considering </a:t>
            </a:r>
            <a:r>
              <a:rPr lang="en-GB" dirty="0" err="1"/>
              <a:t>th</a:t>
            </a:r>
            <a:r>
              <a:rPr lang="en-PT" dirty="0"/>
              <a:t>e message as delivered</a:t>
            </a:r>
          </a:p>
          <a:p>
            <a:r>
              <a:rPr lang="en-PT" dirty="0"/>
              <a:t>0: None</a:t>
            </a:r>
          </a:p>
          <a:p>
            <a:r>
              <a:rPr lang="en-PT" dirty="0"/>
              <a:t>1: Only the leader (no redundancy)</a:t>
            </a:r>
          </a:p>
          <a:p>
            <a:r>
              <a:rPr lang="en-PT" dirty="0"/>
              <a:t>2: All instances – leader and replicas</a:t>
            </a:r>
          </a:p>
          <a:p>
            <a:endParaRPr lang="en-PT" dirty="0"/>
          </a:p>
          <a:p>
            <a:endParaRPr lang="en-PT" dirty="0"/>
          </a:p>
          <a:p>
            <a:r>
              <a:rPr lang="en-PT" dirty="0"/>
              <a:t>End-to-end latency is not affected because consumers will only consume committed messages – messages are only considered committed when all replicas acknowledge them independently of the ack configuration on the producer</a:t>
            </a:r>
          </a:p>
        </p:txBody>
      </p:sp>
      <p:sp>
        <p:nvSpPr>
          <p:cNvPr id="4" name="Slide Number Placeholder 3"/>
          <p:cNvSpPr>
            <a:spLocks noGrp="1"/>
          </p:cNvSpPr>
          <p:nvPr>
            <p:ph type="sldNum" sz="quarter" idx="5"/>
          </p:nvPr>
        </p:nvSpPr>
        <p:spPr/>
        <p:txBody>
          <a:bodyPr/>
          <a:lstStyle/>
          <a:p>
            <a:fld id="{D3D1164F-0BBA-E34D-8182-597532C5734A}" type="slidenum">
              <a:rPr lang="en-PT" smtClean="0"/>
              <a:t>30</a:t>
            </a:fld>
            <a:endParaRPr lang="en-PT"/>
          </a:p>
        </p:txBody>
      </p:sp>
    </p:spTree>
    <p:extLst>
      <p:ext uri="{BB962C8B-B14F-4D97-AF65-F5344CB8AC3E}">
        <p14:creationId xmlns:p14="http://schemas.microsoft.com/office/powerpoint/2010/main" val="124050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31</a:t>
            </a:fld>
            <a:endParaRPr lang="en-PT"/>
          </a:p>
        </p:txBody>
      </p:sp>
    </p:spTree>
    <p:extLst>
      <p:ext uri="{BB962C8B-B14F-4D97-AF65-F5344CB8AC3E}">
        <p14:creationId xmlns:p14="http://schemas.microsoft.com/office/powerpoint/2010/main" val="128402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32</a:t>
            </a:fld>
            <a:endParaRPr lang="en-PT"/>
          </a:p>
        </p:txBody>
      </p:sp>
    </p:spTree>
    <p:extLst>
      <p:ext uri="{BB962C8B-B14F-4D97-AF65-F5344CB8AC3E}">
        <p14:creationId xmlns:p14="http://schemas.microsoft.com/office/powerpoint/2010/main" val="3367668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33</a:t>
            </a:fld>
            <a:endParaRPr lang="en-PT"/>
          </a:p>
        </p:txBody>
      </p:sp>
    </p:spTree>
    <p:extLst>
      <p:ext uri="{BB962C8B-B14F-4D97-AF65-F5344CB8AC3E}">
        <p14:creationId xmlns:p14="http://schemas.microsoft.com/office/powerpoint/2010/main" val="1879171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Increase number of partitions and consumers in consumer groups!</a:t>
            </a:r>
          </a:p>
          <a:p>
            <a:pPr>
              <a:lnSpc>
                <a:spcPct val="130000"/>
              </a:lnSpc>
              <a:spcBef>
                <a:spcPts val="1000"/>
              </a:spcBef>
            </a:pP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endParaRPr lang="en-US" sz="1200" dirty="0">
              <a:latin typeface="Effra" panose="020B0603020203020204" pitchFamily="34" charset="0"/>
              <a:cs typeface="Effra" panose="020B0603020203020204" pitchFamily="34" charset="0"/>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34</a:t>
            </a:fld>
            <a:endParaRPr lang="en-PT"/>
          </a:p>
        </p:txBody>
      </p:sp>
    </p:spTree>
    <p:extLst>
      <p:ext uri="{BB962C8B-B14F-4D97-AF65-F5344CB8AC3E}">
        <p14:creationId xmlns:p14="http://schemas.microsoft.com/office/powerpoint/2010/main" val="1679048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due to concurrency issues</a:t>
            </a:r>
          </a:p>
          <a:p>
            <a:r>
              <a:rPr lang="en-PT" dirty="0"/>
              <a:t>How would those issue occur if the messages are ordered and fetched by order?</a:t>
            </a:r>
          </a:p>
        </p:txBody>
      </p:sp>
      <p:sp>
        <p:nvSpPr>
          <p:cNvPr id="4" name="Slide Number Placeholder 3"/>
          <p:cNvSpPr>
            <a:spLocks noGrp="1"/>
          </p:cNvSpPr>
          <p:nvPr>
            <p:ph type="sldNum" sz="quarter" idx="5"/>
          </p:nvPr>
        </p:nvSpPr>
        <p:spPr/>
        <p:txBody>
          <a:bodyPr/>
          <a:lstStyle/>
          <a:p>
            <a:fld id="{D3D1164F-0BBA-E34D-8182-597532C5734A}" type="slidenum">
              <a:rPr lang="en-PT" smtClean="0"/>
              <a:t>35</a:t>
            </a:fld>
            <a:endParaRPr lang="en-PT"/>
          </a:p>
        </p:txBody>
      </p:sp>
    </p:spTree>
    <p:extLst>
      <p:ext uri="{BB962C8B-B14F-4D97-AF65-F5344CB8AC3E}">
        <p14:creationId xmlns:p14="http://schemas.microsoft.com/office/powerpoint/2010/main" val="3306976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sz="1200" dirty="0"/>
              <a:t>Segregate message </a:t>
            </a:r>
            <a:r>
              <a:rPr lang="en-US" sz="1200"/>
              <a:t>consumption!</a:t>
            </a:r>
            <a:endParaRPr lang="en-US" sz="1200" dirty="0"/>
          </a:p>
        </p:txBody>
      </p:sp>
      <p:sp>
        <p:nvSpPr>
          <p:cNvPr id="4" name="Slide Number Placeholder 3"/>
          <p:cNvSpPr>
            <a:spLocks noGrp="1"/>
          </p:cNvSpPr>
          <p:nvPr>
            <p:ph type="sldNum" sz="quarter" idx="5"/>
          </p:nvPr>
        </p:nvSpPr>
        <p:spPr/>
        <p:txBody>
          <a:bodyPr/>
          <a:lstStyle/>
          <a:p>
            <a:fld id="{D3D1164F-0BBA-E34D-8182-597532C5734A}" type="slidenum">
              <a:rPr lang="en-PT" smtClean="0"/>
              <a:t>36</a:t>
            </a:fld>
            <a:endParaRPr lang="en-PT"/>
          </a:p>
        </p:txBody>
      </p:sp>
    </p:spTree>
    <p:extLst>
      <p:ext uri="{BB962C8B-B14F-4D97-AF65-F5344CB8AC3E}">
        <p14:creationId xmlns:p14="http://schemas.microsoft.com/office/powerpoint/2010/main" val="2957176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37</a:t>
            </a:fld>
            <a:endParaRPr lang="en-PT"/>
          </a:p>
        </p:txBody>
      </p:sp>
    </p:spTree>
    <p:extLst>
      <p:ext uri="{BB962C8B-B14F-4D97-AF65-F5344CB8AC3E}">
        <p14:creationId xmlns:p14="http://schemas.microsoft.com/office/powerpoint/2010/main" val="1754603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1200"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38</a:t>
            </a:fld>
            <a:endParaRPr lang="en-PT"/>
          </a:p>
        </p:txBody>
      </p:sp>
    </p:spTree>
    <p:extLst>
      <p:ext uri="{BB962C8B-B14F-4D97-AF65-F5344CB8AC3E}">
        <p14:creationId xmlns:p14="http://schemas.microsoft.com/office/powerpoint/2010/main" val="109676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39</a:t>
            </a:fld>
            <a:endParaRPr lang="en-PT"/>
          </a:p>
        </p:txBody>
      </p:sp>
    </p:spTree>
    <p:extLst>
      <p:ext uri="{BB962C8B-B14F-4D97-AF65-F5344CB8AC3E}">
        <p14:creationId xmlns:p14="http://schemas.microsoft.com/office/powerpoint/2010/main" val="143326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2530161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40</a:t>
            </a:fld>
            <a:endParaRPr lang="en-PT"/>
          </a:p>
        </p:txBody>
      </p:sp>
    </p:spTree>
    <p:extLst>
      <p:ext uri="{BB962C8B-B14F-4D97-AF65-F5344CB8AC3E}">
        <p14:creationId xmlns:p14="http://schemas.microsoft.com/office/powerpoint/2010/main" val="1028131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T" dirty="0"/>
              <a:t>ake the parallel with hash-maps collisions</a:t>
            </a:r>
          </a:p>
          <a:p>
            <a:endParaRPr lang="en-PT" dirty="0"/>
          </a:p>
          <a:p>
            <a:r>
              <a:rPr lang="en-PT" dirty="0"/>
              <a:t>Maybe reconsider choosing a distinct partition key or increase the number of partitions</a:t>
            </a:r>
          </a:p>
        </p:txBody>
      </p:sp>
      <p:sp>
        <p:nvSpPr>
          <p:cNvPr id="4" name="Slide Number Placeholder 3"/>
          <p:cNvSpPr>
            <a:spLocks noGrp="1"/>
          </p:cNvSpPr>
          <p:nvPr>
            <p:ph type="sldNum" sz="quarter" idx="5"/>
          </p:nvPr>
        </p:nvSpPr>
        <p:spPr/>
        <p:txBody>
          <a:bodyPr/>
          <a:lstStyle/>
          <a:p>
            <a:fld id="{D3D1164F-0BBA-E34D-8182-597532C5734A}" type="slidenum">
              <a:rPr lang="en-PT" smtClean="0"/>
              <a:t>41</a:t>
            </a:fld>
            <a:endParaRPr lang="en-PT"/>
          </a:p>
        </p:txBody>
      </p:sp>
    </p:spTree>
    <p:extLst>
      <p:ext uri="{BB962C8B-B14F-4D97-AF65-F5344CB8AC3E}">
        <p14:creationId xmlns:p14="http://schemas.microsoft.com/office/powerpoint/2010/main" val="3750659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0" dirty="0">
                <a:latin typeface="Effra" panose="020B0603020203020204" pitchFamily="34" charset="0"/>
                <a:cs typeface="Effra" panose="020B0603020203020204" pitchFamily="34" charset="0"/>
              </a:rPr>
              <a:t>At-most-once:</a:t>
            </a:r>
          </a:p>
          <a:p>
            <a:pPr>
              <a:lnSpc>
                <a:spcPct val="130000"/>
              </a:lnSpc>
              <a:spcBef>
                <a:spcPts val="1000"/>
              </a:spcBef>
            </a:pPr>
            <a:r>
              <a:rPr lang="en-US" sz="1200" b="0" dirty="0">
                <a:latin typeface="Effra" panose="020B0603020203020204" pitchFamily="34" charset="0"/>
                <a:cs typeface="Effra" panose="020B0603020203020204" pitchFamily="34" charset="0"/>
              </a:rPr>
              <a:t>	- can lose messages</a:t>
            </a:r>
          </a:p>
          <a:p>
            <a:pPr>
              <a:lnSpc>
                <a:spcPct val="130000"/>
              </a:lnSpc>
              <a:spcBef>
                <a:spcPts val="1000"/>
              </a:spcBef>
            </a:pPr>
            <a:r>
              <a:rPr lang="en-US" sz="1200" b="0" dirty="0">
                <a:latin typeface="Effra" panose="020B0603020203020204" pitchFamily="34" charset="0"/>
                <a:cs typeface="Effra" panose="020B0603020203020204" pitchFamily="34" charset="0"/>
              </a:rPr>
              <a:t>	- the offset is committed as soon as the batch arrives and after the message being processed. If the processing fails that message will be lost</a:t>
            </a:r>
          </a:p>
          <a:p>
            <a:pPr>
              <a:lnSpc>
                <a:spcPct val="130000"/>
              </a:lnSpc>
              <a:spcBef>
                <a:spcPts val="1000"/>
              </a:spcBef>
            </a:pPr>
            <a:r>
              <a:rPr lang="en-US" sz="1200" b="0" dirty="0">
                <a:latin typeface="Effra" panose="020B0603020203020204" pitchFamily="34" charset="0"/>
                <a:cs typeface="Effra" panose="020B0603020203020204" pitchFamily="34" charset="0"/>
              </a:rPr>
              <a:t>At-least-once – default:</a:t>
            </a:r>
          </a:p>
          <a:p>
            <a:pPr>
              <a:lnSpc>
                <a:spcPct val="130000"/>
              </a:lnSpc>
              <a:spcBef>
                <a:spcPts val="1000"/>
              </a:spcBef>
            </a:pPr>
            <a:r>
              <a:rPr lang="en-US" sz="1200" b="0" dirty="0">
                <a:latin typeface="Effra" panose="020B0603020203020204" pitchFamily="34" charset="0"/>
                <a:cs typeface="Effra" panose="020B0603020203020204" pitchFamily="34" charset="0"/>
              </a:rPr>
              <a:t>	- can read the same message multiple times. In case of doubt the producer will retry to send the message</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the offset is committed only after the message being successfully processed. If the offset commit fails that message will be consumed again leading to duplication.</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we need to have an idempotent consumer in this case of the at-least once.</a:t>
            </a:r>
          </a:p>
          <a:p>
            <a:pPr>
              <a:lnSpc>
                <a:spcPct val="130000"/>
              </a:lnSpc>
              <a:spcBef>
                <a:spcPts val="1000"/>
              </a:spcBef>
            </a:pPr>
            <a:r>
              <a:rPr lang="en-US" sz="1200" b="0" dirty="0">
                <a:latin typeface="Effra" panose="020B0603020203020204" pitchFamily="34" charset="0"/>
                <a:cs typeface="Effra" panose="020B0603020203020204" pitchFamily="34" charset="0"/>
              </a:rPr>
              <a:t>Exactly-once:</a:t>
            </a:r>
          </a:p>
          <a:p>
            <a:pPr>
              <a:lnSpc>
                <a:spcPct val="130000"/>
              </a:lnSpc>
              <a:spcBef>
                <a:spcPts val="1000"/>
              </a:spcBef>
            </a:pPr>
            <a:r>
              <a:rPr lang="en-US" sz="1200" b="0" dirty="0">
                <a:latin typeface="Effra" panose="020B0603020203020204" pitchFamily="34" charset="0"/>
                <a:cs typeface="Effra" panose="020B0603020203020204" pitchFamily="34" charset="0"/>
              </a:rPr>
              <a:t>	- Some say that this is impossible :D</a:t>
            </a:r>
          </a:p>
          <a:p>
            <a:pPr>
              <a:lnSpc>
                <a:spcPct val="130000"/>
              </a:lnSpc>
              <a:spcBef>
                <a:spcPts val="1000"/>
              </a:spcBef>
            </a:pPr>
            <a:r>
              <a:rPr lang="en-US" sz="1200" b="0" dirty="0">
                <a:latin typeface="Effra" panose="020B0603020203020204" pitchFamily="34" charset="0"/>
              </a:rPr>
              <a:t>	- The message is delivered exactly one time. To achieve this we need to configure both the consumers and producers in a very particular way</a:t>
            </a:r>
            <a:endParaRPr lang="pt-PT" b="0" dirty="0"/>
          </a:p>
          <a:p>
            <a:r>
              <a:rPr lang="en-PT" b="0" dirty="0"/>
              <a:t>	- I will not go into this in detail because it is a very complex topic to address in this presentation: </a:t>
            </a:r>
            <a:r>
              <a:rPr lang="en-GB" b="0" dirty="0"/>
              <a:t>https://</a:t>
            </a:r>
            <a:r>
              <a:rPr lang="en-GB" b="0" dirty="0" err="1"/>
              <a:t>www.linkedin.com</a:t>
            </a:r>
            <a:r>
              <a:rPr lang="en-GB" b="0" dirty="0"/>
              <a:t>/pulse/kafka-transactions-part-1-exactly-once-messaging-rob-golder/</a:t>
            </a: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42</a:t>
            </a:fld>
            <a:endParaRPr lang="en-PT"/>
          </a:p>
        </p:txBody>
      </p:sp>
    </p:spTree>
    <p:extLst>
      <p:ext uri="{BB962C8B-B14F-4D97-AF65-F5344CB8AC3E}">
        <p14:creationId xmlns:p14="http://schemas.microsoft.com/office/powerpoint/2010/main" val="2968770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PT" b="0" dirty="0"/>
              <a:t>Messages are considered commited once sent to all the replicas holding the data of a given partition</a:t>
            </a:r>
          </a:p>
        </p:txBody>
      </p:sp>
      <p:sp>
        <p:nvSpPr>
          <p:cNvPr id="4" name="Slide Number Placeholder 3"/>
          <p:cNvSpPr>
            <a:spLocks noGrp="1"/>
          </p:cNvSpPr>
          <p:nvPr>
            <p:ph type="sldNum" sz="quarter" idx="5"/>
          </p:nvPr>
        </p:nvSpPr>
        <p:spPr/>
        <p:txBody>
          <a:bodyPr/>
          <a:lstStyle/>
          <a:p>
            <a:fld id="{D3D1164F-0BBA-E34D-8182-597532C5734A}" type="slidenum">
              <a:rPr lang="en-PT" smtClean="0"/>
              <a:t>43</a:t>
            </a:fld>
            <a:endParaRPr lang="en-PT"/>
          </a:p>
        </p:txBody>
      </p:sp>
    </p:spTree>
    <p:extLst>
      <p:ext uri="{BB962C8B-B14F-4D97-AF65-F5344CB8AC3E}">
        <p14:creationId xmlns:p14="http://schemas.microsoft.com/office/powerpoint/2010/main" val="3479601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44</a:t>
            </a:fld>
            <a:endParaRPr lang="en-PT"/>
          </a:p>
        </p:txBody>
      </p:sp>
    </p:spTree>
    <p:extLst>
      <p:ext uri="{BB962C8B-B14F-4D97-AF65-F5344CB8AC3E}">
        <p14:creationId xmlns:p14="http://schemas.microsoft.com/office/powerpoint/2010/main" val="1631212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45</a:t>
            </a:fld>
            <a:endParaRPr lang="en-PT"/>
          </a:p>
        </p:txBody>
      </p:sp>
    </p:spTree>
    <p:extLst>
      <p:ext uri="{BB962C8B-B14F-4D97-AF65-F5344CB8AC3E}">
        <p14:creationId xmlns:p14="http://schemas.microsoft.com/office/powerpoint/2010/main" val="841026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47</a:t>
            </a:fld>
            <a:endParaRPr lang="en-US"/>
          </a:p>
        </p:txBody>
      </p:sp>
    </p:spTree>
    <p:extLst>
      <p:ext uri="{BB962C8B-B14F-4D97-AF65-F5344CB8AC3E}">
        <p14:creationId xmlns:p14="http://schemas.microsoft.com/office/powerpoint/2010/main" val="3813339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48</a:t>
            </a:fld>
            <a:endParaRPr lang="en-PT"/>
          </a:p>
        </p:txBody>
      </p:sp>
    </p:spTree>
    <p:extLst>
      <p:ext uri="{BB962C8B-B14F-4D97-AF65-F5344CB8AC3E}">
        <p14:creationId xmlns:p14="http://schemas.microsoft.com/office/powerpoint/2010/main" val="3164624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49</a:t>
            </a:fld>
            <a:endParaRPr lang="en-PT"/>
          </a:p>
        </p:txBody>
      </p:sp>
    </p:spTree>
    <p:extLst>
      <p:ext uri="{BB962C8B-B14F-4D97-AF65-F5344CB8AC3E}">
        <p14:creationId xmlns:p14="http://schemas.microsoft.com/office/powerpoint/2010/main" val="3697181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a:p>
            <a:r>
              <a:rPr lang="pt-PT" dirty="0"/>
              <a:t>Demo </a:t>
            </a:r>
            <a:r>
              <a:rPr lang="pt-PT" dirty="0" err="1"/>
              <a:t>branch</a:t>
            </a:r>
            <a:r>
              <a:rPr lang="pt-PT" dirty="0"/>
              <a:t>:</a:t>
            </a:r>
          </a:p>
          <a:p>
            <a:r>
              <a:rPr lang="pt-PT" dirty="0" err="1"/>
              <a:t>Using</a:t>
            </a:r>
            <a:r>
              <a:rPr lang="pt-PT" dirty="0"/>
              <a:t> </a:t>
            </a:r>
            <a:r>
              <a:rPr lang="pt-PT" dirty="0" err="1"/>
              <a:t>transaction</a:t>
            </a:r>
            <a:r>
              <a:rPr lang="pt-PT" dirty="0"/>
              <a:t> ID. </a:t>
            </a:r>
            <a:r>
              <a:rPr lang="pt-PT" dirty="0" err="1"/>
              <a:t>Guarantees</a:t>
            </a:r>
            <a:r>
              <a:rPr lang="pt-PT" dirty="0"/>
              <a:t> </a:t>
            </a:r>
            <a:r>
              <a:rPr lang="pt-PT" dirty="0" err="1"/>
              <a:t>ordering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50</a:t>
            </a:fld>
            <a:endParaRPr lang="en-PT"/>
          </a:p>
        </p:txBody>
      </p:sp>
    </p:spTree>
    <p:extLst>
      <p:ext uri="{BB962C8B-B14F-4D97-AF65-F5344CB8AC3E}">
        <p14:creationId xmlns:p14="http://schemas.microsoft.com/office/powerpoint/2010/main" val="5412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426157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endParaRPr lang="en-PT" dirty="0"/>
          </a:p>
          <a:p>
            <a:r>
              <a:rPr lang="en-PT" dirty="0"/>
              <a:t>Using JSON. Tradeoff between complexity, human readability and performance in terms of serialization size</a:t>
            </a:r>
            <a:endParaRPr lang="pt-PT" dirty="0"/>
          </a:p>
        </p:txBody>
      </p:sp>
      <p:sp>
        <p:nvSpPr>
          <p:cNvPr id="4" name="Slide Number Placeholder 3"/>
          <p:cNvSpPr>
            <a:spLocks noGrp="1"/>
          </p:cNvSpPr>
          <p:nvPr>
            <p:ph type="sldNum" sz="quarter" idx="5"/>
          </p:nvPr>
        </p:nvSpPr>
        <p:spPr/>
        <p:txBody>
          <a:bodyPr/>
          <a:lstStyle/>
          <a:p>
            <a:fld id="{D3D1164F-0BBA-E34D-8182-597532C5734A}" type="slidenum">
              <a:rPr lang="en-PT" smtClean="0"/>
              <a:t>51</a:t>
            </a:fld>
            <a:endParaRPr lang="en-PT"/>
          </a:p>
        </p:txBody>
      </p:sp>
    </p:spTree>
    <p:extLst>
      <p:ext uri="{BB962C8B-B14F-4D97-AF65-F5344CB8AC3E}">
        <p14:creationId xmlns:p14="http://schemas.microsoft.com/office/powerpoint/2010/main" val="3284217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p>
          <a:p>
            <a:r>
              <a:rPr lang="pt-PT" dirty="0" err="1"/>
              <a:t>The</a:t>
            </a:r>
            <a:r>
              <a:rPr lang="pt-PT" dirty="0"/>
              <a:t> </a:t>
            </a:r>
            <a:r>
              <a:rPr lang="pt-PT" dirty="0" err="1"/>
              <a:t>consumer</a:t>
            </a:r>
            <a:r>
              <a:rPr lang="pt-PT" dirty="0"/>
              <a:t> </a:t>
            </a:r>
            <a:r>
              <a:rPr lang="pt-PT" dirty="0" err="1"/>
              <a:t>gets</a:t>
            </a:r>
            <a:r>
              <a:rPr lang="pt-PT" dirty="0"/>
              <a:t> </a:t>
            </a:r>
            <a:r>
              <a:rPr lang="pt-PT" dirty="0" err="1"/>
              <a:t>stuck</a:t>
            </a:r>
            <a:r>
              <a:rPr lang="pt-PT" dirty="0"/>
              <a:t> </a:t>
            </a:r>
            <a:r>
              <a:rPr lang="pt-PT" dirty="0" err="1"/>
              <a:t>on</a:t>
            </a:r>
            <a:r>
              <a:rPr lang="pt-PT" dirty="0"/>
              <a:t> </a:t>
            </a:r>
            <a:r>
              <a:rPr lang="pt-PT" dirty="0" err="1"/>
              <a:t>that</a:t>
            </a:r>
            <a:r>
              <a:rPr lang="pt-PT" dirty="0"/>
              <a:t> offset</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52</a:t>
            </a:fld>
            <a:endParaRPr lang="en-PT"/>
          </a:p>
        </p:txBody>
      </p:sp>
    </p:spTree>
    <p:extLst>
      <p:ext uri="{BB962C8B-B14F-4D97-AF65-F5344CB8AC3E}">
        <p14:creationId xmlns:p14="http://schemas.microsoft.com/office/powerpoint/2010/main" val="8256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Auto-commmit</a:t>
            </a:r>
            <a:r>
              <a:rPr lang="pt-PT" dirty="0"/>
              <a:t>. </a:t>
            </a:r>
            <a:r>
              <a:rPr lang="pt-PT" dirty="0" err="1"/>
              <a:t>At-most-once</a:t>
            </a:r>
            <a:r>
              <a:rPr lang="pt-PT" dirty="0"/>
              <a:t> </a:t>
            </a:r>
            <a:r>
              <a:rPr lang="pt-PT" dirty="0" err="1"/>
              <a:t>delivery</a:t>
            </a:r>
            <a:r>
              <a:rPr lang="pt-PT" dirty="0"/>
              <a:t> </a:t>
            </a:r>
            <a:r>
              <a:rPr lang="pt-PT" dirty="0" err="1"/>
              <a:t>guarantees</a:t>
            </a:r>
            <a:r>
              <a:rPr lang="pt-PT" dirty="0"/>
              <a:t>. </a:t>
            </a:r>
            <a:r>
              <a:rPr lang="pt-PT" dirty="0" err="1"/>
              <a:t>We</a:t>
            </a:r>
            <a:r>
              <a:rPr lang="pt-PT" dirty="0"/>
              <a:t> can </a:t>
            </a:r>
            <a:r>
              <a:rPr lang="pt-PT" dirty="0" err="1"/>
              <a:t>fail</a:t>
            </a:r>
            <a:r>
              <a:rPr lang="pt-PT" dirty="0"/>
              <a:t> </a:t>
            </a:r>
            <a:r>
              <a:rPr lang="pt-PT" dirty="0" err="1"/>
              <a:t>processing</a:t>
            </a:r>
            <a:r>
              <a:rPr lang="pt-PT" dirty="0"/>
              <a:t> </a:t>
            </a:r>
            <a:r>
              <a:rPr lang="pt-PT" dirty="0" err="1"/>
              <a:t>transactions</a:t>
            </a:r>
            <a:r>
              <a:rPr lang="pt-PT" dirty="0"/>
              <a:t> </a:t>
            </a:r>
            <a:r>
              <a:rPr lang="pt-PT" dirty="0" err="1"/>
              <a:t>and</a:t>
            </a:r>
            <a:r>
              <a:rPr lang="pt-PT" dirty="0"/>
              <a:t> </a:t>
            </a:r>
            <a:r>
              <a:rPr lang="pt-PT" dirty="0" err="1"/>
              <a:t>lost</a:t>
            </a:r>
            <a:r>
              <a:rPr lang="pt-PT" dirty="0"/>
              <a:t> </a:t>
            </a:r>
            <a:r>
              <a:rPr lang="pt-PT" dirty="0" err="1"/>
              <a:t>them</a:t>
            </a:r>
            <a:r>
              <a:rPr lang="pt-PT" dirty="0"/>
              <a:t> </a:t>
            </a:r>
            <a:r>
              <a:rPr lang="pt-PT" dirty="0" err="1"/>
              <a:t>forever</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53</a:t>
            </a:fld>
            <a:endParaRPr lang="en-PT"/>
          </a:p>
        </p:txBody>
      </p:sp>
    </p:spTree>
    <p:extLst>
      <p:ext uri="{BB962C8B-B14F-4D97-AF65-F5344CB8AC3E}">
        <p14:creationId xmlns:p14="http://schemas.microsoft.com/office/powerpoint/2010/main" val="1033232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54</a:t>
            </a:fld>
            <a:endParaRPr lang="en-PT"/>
          </a:p>
        </p:txBody>
      </p:sp>
    </p:spTree>
    <p:extLst>
      <p:ext uri="{BB962C8B-B14F-4D97-AF65-F5344CB8AC3E}">
        <p14:creationId xmlns:p14="http://schemas.microsoft.com/office/powerpoint/2010/main" val="1695187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At-most-once</a:t>
            </a:r>
            <a:r>
              <a:rPr lang="pt-PT" dirty="0"/>
              <a:t> </a:t>
            </a:r>
            <a:r>
              <a:rPr lang="pt-PT" dirty="0" err="1"/>
              <a:t>delivery</a:t>
            </a:r>
            <a:r>
              <a:rPr lang="pt-PT" dirty="0"/>
              <a:t> </a:t>
            </a:r>
            <a:r>
              <a:rPr lang="pt-PT" dirty="0" err="1"/>
              <a:t>guarantees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55</a:t>
            </a:fld>
            <a:endParaRPr lang="en-PT"/>
          </a:p>
        </p:txBody>
      </p:sp>
    </p:spTree>
    <p:extLst>
      <p:ext uri="{BB962C8B-B14F-4D97-AF65-F5344CB8AC3E}">
        <p14:creationId xmlns:p14="http://schemas.microsoft.com/office/powerpoint/2010/main" val="3747452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56</a:t>
            </a:fld>
            <a:endParaRPr lang="en-PT"/>
          </a:p>
        </p:txBody>
      </p:sp>
    </p:spTree>
    <p:extLst>
      <p:ext uri="{BB962C8B-B14F-4D97-AF65-F5344CB8AC3E}">
        <p14:creationId xmlns:p14="http://schemas.microsoft.com/office/powerpoint/2010/main" val="3962622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57</a:t>
            </a:fld>
            <a:endParaRPr lang="en-US"/>
          </a:p>
        </p:txBody>
      </p:sp>
    </p:spTree>
    <p:extLst>
      <p:ext uri="{BB962C8B-B14F-4D97-AF65-F5344CB8AC3E}">
        <p14:creationId xmlns:p14="http://schemas.microsoft.com/office/powerpoint/2010/main" val="86498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58</a:t>
            </a:fld>
            <a:endParaRPr lang="en-PT"/>
          </a:p>
        </p:txBody>
      </p:sp>
    </p:spTree>
    <p:extLst>
      <p:ext uri="{BB962C8B-B14F-4D97-AF65-F5344CB8AC3E}">
        <p14:creationId xmlns:p14="http://schemas.microsoft.com/office/powerpoint/2010/main" val="334100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59</a:t>
            </a:fld>
            <a:endParaRPr lang="en-PT"/>
          </a:p>
        </p:txBody>
      </p:sp>
    </p:spTree>
    <p:extLst>
      <p:ext uri="{BB962C8B-B14F-4D97-AF65-F5344CB8AC3E}">
        <p14:creationId xmlns:p14="http://schemas.microsoft.com/office/powerpoint/2010/main" val="1105588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60</a:t>
            </a:fld>
            <a:endParaRPr lang="en-PT"/>
          </a:p>
        </p:txBody>
      </p:sp>
    </p:spTree>
    <p:extLst>
      <p:ext uri="{BB962C8B-B14F-4D97-AF65-F5344CB8AC3E}">
        <p14:creationId xmlns:p14="http://schemas.microsoft.com/office/powerpoint/2010/main" val="341619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6</a:t>
            </a:fld>
            <a:endParaRPr lang="en-US"/>
          </a:p>
        </p:txBody>
      </p:sp>
    </p:spTree>
    <p:extLst>
      <p:ext uri="{BB962C8B-B14F-4D97-AF65-F5344CB8AC3E}">
        <p14:creationId xmlns:p14="http://schemas.microsoft.com/office/powerpoint/2010/main" val="4079930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61</a:t>
            </a:fld>
            <a:endParaRPr lang="en-PT"/>
          </a:p>
        </p:txBody>
      </p:sp>
    </p:spTree>
    <p:extLst>
      <p:ext uri="{BB962C8B-B14F-4D97-AF65-F5344CB8AC3E}">
        <p14:creationId xmlns:p14="http://schemas.microsoft.com/office/powerpoint/2010/main" val="3407905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Configs modified using </a:t>
            </a:r>
            <a:r>
              <a:rPr lang="en-GB" dirty="0"/>
              <a:t>the </a:t>
            </a:r>
            <a:r>
              <a:rPr lang="en-GB" dirty="0" err="1">
                <a:effectLst/>
              </a:rPr>
              <a:t>kafka</a:t>
            </a:r>
            <a:r>
              <a:rPr lang="en-GB" dirty="0">
                <a:effectLst/>
              </a:rPr>
              <a:t>-configs</a:t>
            </a:r>
            <a:r>
              <a:rPr lang="en-GB" b="0" i="0" dirty="0">
                <a:solidFill>
                  <a:srgbClr val="000000"/>
                </a:solidFill>
                <a:effectLst/>
                <a:latin typeface="Roboto" panose="02000000000000000000" pitchFamily="2" charset="0"/>
              </a:rPr>
              <a:t> tool are persistent and remain through broker restarts.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62</a:t>
            </a:fld>
            <a:endParaRPr lang="en-PT"/>
          </a:p>
        </p:txBody>
      </p:sp>
    </p:spTree>
    <p:extLst>
      <p:ext uri="{BB962C8B-B14F-4D97-AF65-F5344CB8AC3E}">
        <p14:creationId xmlns:p14="http://schemas.microsoft.com/office/powerpoint/2010/main" val="31396996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63</a:t>
            </a:fld>
            <a:endParaRPr lang="en-US"/>
          </a:p>
        </p:txBody>
      </p:sp>
    </p:spTree>
    <p:extLst>
      <p:ext uri="{BB962C8B-B14F-4D97-AF65-F5344CB8AC3E}">
        <p14:creationId xmlns:p14="http://schemas.microsoft.com/office/powerpoint/2010/main" val="1771623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64</a:t>
            </a:fld>
            <a:endParaRPr lang="en-PT"/>
          </a:p>
        </p:txBody>
      </p:sp>
    </p:spTree>
    <p:extLst>
      <p:ext uri="{BB962C8B-B14F-4D97-AF65-F5344CB8AC3E}">
        <p14:creationId xmlns:p14="http://schemas.microsoft.com/office/powerpoint/2010/main" val="33604013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65</a:t>
            </a:fld>
            <a:endParaRPr lang="en-PT"/>
          </a:p>
        </p:txBody>
      </p:sp>
    </p:spTree>
    <p:extLst>
      <p:ext uri="{BB962C8B-B14F-4D97-AF65-F5344CB8AC3E}">
        <p14:creationId xmlns:p14="http://schemas.microsoft.com/office/powerpoint/2010/main" val="20974652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66</a:t>
            </a:fld>
            <a:endParaRPr lang="en-PT"/>
          </a:p>
        </p:txBody>
      </p:sp>
    </p:spTree>
    <p:extLst>
      <p:ext uri="{BB962C8B-B14F-4D97-AF65-F5344CB8AC3E}">
        <p14:creationId xmlns:p14="http://schemas.microsoft.com/office/powerpoint/2010/main" val="112859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67</a:t>
            </a:fld>
            <a:endParaRPr lang="en-PT"/>
          </a:p>
        </p:txBody>
      </p:sp>
    </p:spTree>
    <p:extLst>
      <p:ext uri="{BB962C8B-B14F-4D97-AF65-F5344CB8AC3E}">
        <p14:creationId xmlns:p14="http://schemas.microsoft.com/office/powerpoint/2010/main" val="14187732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/Flutter-Global/stream-protocol</a:t>
            </a:r>
          </a:p>
          <a:p>
            <a:endParaRPr lang="en-PT" dirty="0"/>
          </a:p>
          <a:p>
            <a:r>
              <a:rPr lang="en-PT" dirty="0"/>
              <a:t>Explain event-sourcing and give the bank example. Talk a bit of the advantages of event-sourcing -&gt; operation history tracking</a:t>
            </a:r>
          </a:p>
          <a:p>
            <a:r>
              <a:rPr lang="en-PT" dirty="0"/>
              <a:t>Talk about how we could do event-sourcing using Kafka by reading from earliest. Talk about the performance implications of this approach – reading everything from start.</a:t>
            </a:r>
          </a:p>
          <a:p>
            <a:r>
              <a:rPr lang="en-PT" dirty="0"/>
              <a:t>Talk about how we can achieve better performance with StreamProtocol -&gt; talk about the issues of keeping everything in-memory</a:t>
            </a:r>
          </a:p>
        </p:txBody>
      </p:sp>
      <p:sp>
        <p:nvSpPr>
          <p:cNvPr id="4" name="Slide Number Placeholder 3"/>
          <p:cNvSpPr>
            <a:spLocks noGrp="1"/>
          </p:cNvSpPr>
          <p:nvPr>
            <p:ph type="sldNum" sz="quarter" idx="5"/>
          </p:nvPr>
        </p:nvSpPr>
        <p:spPr/>
        <p:txBody>
          <a:bodyPr/>
          <a:lstStyle/>
          <a:p>
            <a:fld id="{D3D1164F-0BBA-E34D-8182-597532C5734A}" type="slidenum">
              <a:rPr lang="en-PT" smtClean="0"/>
              <a:t>68</a:t>
            </a:fld>
            <a:endParaRPr lang="en-PT"/>
          </a:p>
        </p:txBody>
      </p:sp>
    </p:spTree>
    <p:extLst>
      <p:ext uri="{BB962C8B-B14F-4D97-AF65-F5344CB8AC3E}">
        <p14:creationId xmlns:p14="http://schemas.microsoft.com/office/powerpoint/2010/main" val="907165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69</a:t>
            </a:fld>
            <a:endParaRPr lang="en-PT"/>
          </a:p>
        </p:txBody>
      </p:sp>
    </p:spTree>
    <p:extLst>
      <p:ext uri="{BB962C8B-B14F-4D97-AF65-F5344CB8AC3E}">
        <p14:creationId xmlns:p14="http://schemas.microsoft.com/office/powerpoint/2010/main" val="4060673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70</a:t>
            </a:fld>
            <a:endParaRPr lang="en-US"/>
          </a:p>
        </p:txBody>
      </p:sp>
    </p:spTree>
    <p:extLst>
      <p:ext uri="{BB962C8B-B14F-4D97-AF65-F5344CB8AC3E}">
        <p14:creationId xmlns:p14="http://schemas.microsoft.com/office/powerpoint/2010/main" val="78883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a:t>
            </a:fld>
            <a:endParaRPr lang="en-US"/>
          </a:p>
        </p:txBody>
      </p:sp>
    </p:spTree>
    <p:extLst>
      <p:ext uri="{BB962C8B-B14F-4D97-AF65-F5344CB8AC3E}">
        <p14:creationId xmlns:p14="http://schemas.microsoft.com/office/powerpoint/2010/main" val="3401420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71</a:t>
            </a:fld>
            <a:endParaRPr lang="en-PT"/>
          </a:p>
        </p:txBody>
      </p:sp>
    </p:spTree>
    <p:extLst>
      <p:ext uri="{BB962C8B-B14F-4D97-AF65-F5344CB8AC3E}">
        <p14:creationId xmlns:p14="http://schemas.microsoft.com/office/powerpoint/2010/main" val="38122693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72</a:t>
            </a:fld>
            <a:endParaRPr lang="en-PT"/>
          </a:p>
        </p:txBody>
      </p:sp>
    </p:spTree>
    <p:extLst>
      <p:ext uri="{BB962C8B-B14F-4D97-AF65-F5344CB8AC3E}">
        <p14:creationId xmlns:p14="http://schemas.microsoft.com/office/powerpoint/2010/main" val="4411032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73</a:t>
            </a:fld>
            <a:endParaRPr lang="en-PT"/>
          </a:p>
        </p:txBody>
      </p:sp>
    </p:spTree>
    <p:extLst>
      <p:ext uri="{BB962C8B-B14F-4D97-AF65-F5344CB8AC3E}">
        <p14:creationId xmlns:p14="http://schemas.microsoft.com/office/powerpoint/2010/main" val="2248025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74</a:t>
            </a:fld>
            <a:endParaRPr lang="en-PT"/>
          </a:p>
        </p:txBody>
      </p:sp>
    </p:spTree>
    <p:extLst>
      <p:ext uri="{BB962C8B-B14F-4D97-AF65-F5344CB8AC3E}">
        <p14:creationId xmlns:p14="http://schemas.microsoft.com/office/powerpoint/2010/main" val="533971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75</a:t>
            </a:fld>
            <a:endParaRPr lang="en-PT"/>
          </a:p>
        </p:txBody>
      </p:sp>
    </p:spTree>
    <p:extLst>
      <p:ext uri="{BB962C8B-B14F-4D97-AF65-F5344CB8AC3E}">
        <p14:creationId xmlns:p14="http://schemas.microsoft.com/office/powerpoint/2010/main" val="1985260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76</a:t>
            </a:fld>
            <a:endParaRPr lang="en-US"/>
          </a:p>
        </p:txBody>
      </p:sp>
    </p:spTree>
    <p:extLst>
      <p:ext uri="{BB962C8B-B14F-4D97-AF65-F5344CB8AC3E}">
        <p14:creationId xmlns:p14="http://schemas.microsoft.com/office/powerpoint/2010/main" val="40776983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That is one of the main features of Kafka that allows us to have loose coupling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77</a:t>
            </a:fld>
            <a:endParaRPr lang="en-PT"/>
          </a:p>
        </p:txBody>
      </p:sp>
    </p:spTree>
    <p:extLst>
      <p:ext uri="{BB962C8B-B14F-4D97-AF65-F5344CB8AC3E}">
        <p14:creationId xmlns:p14="http://schemas.microsoft.com/office/powerpoint/2010/main" val="3071929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guarantees ordering within each partition of a given topic. We should guarantee that messages that should be processed in order are sent by with the same partition key associated.</a:t>
            </a:r>
          </a:p>
        </p:txBody>
      </p:sp>
      <p:sp>
        <p:nvSpPr>
          <p:cNvPr id="4" name="Slide Number Placeholder 3"/>
          <p:cNvSpPr>
            <a:spLocks noGrp="1"/>
          </p:cNvSpPr>
          <p:nvPr>
            <p:ph type="sldNum" sz="quarter" idx="5"/>
          </p:nvPr>
        </p:nvSpPr>
        <p:spPr/>
        <p:txBody>
          <a:bodyPr/>
          <a:lstStyle/>
          <a:p>
            <a:fld id="{D3D1164F-0BBA-E34D-8182-597532C5734A}" type="slidenum">
              <a:rPr lang="en-PT" smtClean="0"/>
              <a:t>78</a:t>
            </a:fld>
            <a:endParaRPr lang="en-PT"/>
          </a:p>
        </p:txBody>
      </p:sp>
    </p:spTree>
    <p:extLst>
      <p:ext uri="{BB962C8B-B14F-4D97-AF65-F5344CB8AC3E}">
        <p14:creationId xmlns:p14="http://schemas.microsoft.com/office/powerpoint/2010/main" val="882847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79</a:t>
            </a:fld>
            <a:endParaRPr lang="en-PT"/>
          </a:p>
        </p:txBody>
      </p:sp>
    </p:spTree>
    <p:extLst>
      <p:ext uri="{BB962C8B-B14F-4D97-AF65-F5344CB8AC3E}">
        <p14:creationId xmlns:p14="http://schemas.microsoft.com/office/powerpoint/2010/main" val="424409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By assigning them distintic consumer groups</a:t>
            </a:r>
          </a:p>
        </p:txBody>
      </p:sp>
      <p:sp>
        <p:nvSpPr>
          <p:cNvPr id="4" name="Slide Number Placeholder 3"/>
          <p:cNvSpPr>
            <a:spLocks noGrp="1"/>
          </p:cNvSpPr>
          <p:nvPr>
            <p:ph type="sldNum" sz="quarter" idx="5"/>
          </p:nvPr>
        </p:nvSpPr>
        <p:spPr/>
        <p:txBody>
          <a:bodyPr/>
          <a:lstStyle/>
          <a:p>
            <a:fld id="{D3D1164F-0BBA-E34D-8182-597532C5734A}" type="slidenum">
              <a:rPr lang="en-PT" smtClean="0"/>
              <a:t>80</a:t>
            </a:fld>
            <a:endParaRPr lang="en-PT"/>
          </a:p>
        </p:txBody>
      </p:sp>
    </p:spTree>
    <p:extLst>
      <p:ext uri="{BB962C8B-B14F-4D97-AF65-F5344CB8AC3E}">
        <p14:creationId xmlns:p14="http://schemas.microsoft.com/office/powerpoint/2010/main" val="81074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Jay Kreps (software engineer at LinkedIn and now on Confluent) chose to name the software after the author Franz Kafka </a:t>
            </a:r>
            <a:r>
              <a:rPr lang="en-GB" b="0" i="0" dirty="0">
                <a:solidFill>
                  <a:srgbClr val="E2EEFF"/>
                </a:solidFill>
                <a:effectLst/>
                <a:latin typeface="Google Sans"/>
              </a:rPr>
              <a:t>because it is "a system optimized for writing"</a:t>
            </a:r>
            <a:r>
              <a:rPr lang="en-GB" b="0" i="0" dirty="0">
                <a:solidFill>
                  <a:srgbClr val="E8EAED"/>
                </a:solidFill>
                <a:effectLst/>
                <a:latin typeface="Google Sans"/>
              </a:rPr>
              <a:t>, and he liked Kafka's work.</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a:t>
            </a:fld>
            <a:endParaRPr lang="en-PT"/>
          </a:p>
        </p:txBody>
      </p:sp>
    </p:spTree>
    <p:extLst>
      <p:ext uri="{BB962C8B-B14F-4D97-AF65-F5344CB8AC3E}">
        <p14:creationId xmlns:p14="http://schemas.microsoft.com/office/powerpoint/2010/main" val="226761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 order ID would be a good example. That way all messages related to that order end up in the same partition and with that we can guarantee ordering.</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81</a:t>
            </a:fld>
            <a:endParaRPr lang="en-PT"/>
          </a:p>
        </p:txBody>
      </p:sp>
    </p:spTree>
    <p:extLst>
      <p:ext uri="{BB962C8B-B14F-4D97-AF65-F5344CB8AC3E}">
        <p14:creationId xmlns:p14="http://schemas.microsoft.com/office/powerpoint/2010/main" val="1883814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In systems where the high throughput is the one of main requirements of the system and we don’t mind losing a few messages to achieve it.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82</a:t>
            </a:fld>
            <a:endParaRPr lang="en-PT"/>
          </a:p>
        </p:txBody>
      </p:sp>
    </p:spTree>
    <p:extLst>
      <p:ext uri="{BB962C8B-B14F-4D97-AF65-F5344CB8AC3E}">
        <p14:creationId xmlns:p14="http://schemas.microsoft.com/office/powerpoint/2010/main" val="183486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It depends on the retention period of the topic and for how much time was the consumer offline.</a:t>
            </a:r>
          </a:p>
        </p:txBody>
      </p:sp>
      <p:sp>
        <p:nvSpPr>
          <p:cNvPr id="4" name="Slide Number Placeholder 3"/>
          <p:cNvSpPr>
            <a:spLocks noGrp="1"/>
          </p:cNvSpPr>
          <p:nvPr>
            <p:ph type="sldNum" sz="quarter" idx="5"/>
          </p:nvPr>
        </p:nvSpPr>
        <p:spPr/>
        <p:txBody>
          <a:bodyPr/>
          <a:lstStyle/>
          <a:p>
            <a:fld id="{D3D1164F-0BBA-E34D-8182-597532C5734A}" type="slidenum">
              <a:rPr lang="en-PT" smtClean="0"/>
              <a:t>83</a:t>
            </a:fld>
            <a:endParaRPr lang="en-PT"/>
          </a:p>
        </p:txBody>
      </p:sp>
    </p:spTree>
    <p:extLst>
      <p:ext uri="{BB962C8B-B14F-4D97-AF65-F5344CB8AC3E}">
        <p14:creationId xmlns:p14="http://schemas.microsoft.com/office/powerpoint/2010/main" val="24393683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They periodically commit the offset of the messages that they have processed and the Kafka cluster keeps track of that information. In the bootstrap of the consumer this information is fetched from the cluster.</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84</a:t>
            </a:fld>
            <a:endParaRPr lang="en-PT"/>
          </a:p>
        </p:txBody>
      </p:sp>
    </p:spTree>
    <p:extLst>
      <p:ext uri="{BB962C8B-B14F-4D97-AF65-F5344CB8AC3E}">
        <p14:creationId xmlns:p14="http://schemas.microsoft.com/office/powerpoint/2010/main" val="3499314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It means that it can process the same message multiple times without side-effects. Usually yes because this is a common scenario in Kafka based systems since the at-least-once delivery semantics is the one usually being used.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85</a:t>
            </a:fld>
            <a:endParaRPr lang="en-PT"/>
          </a:p>
        </p:txBody>
      </p:sp>
    </p:spTree>
    <p:extLst>
      <p:ext uri="{BB962C8B-B14F-4D97-AF65-F5344CB8AC3E}">
        <p14:creationId xmlns:p14="http://schemas.microsoft.com/office/powerpoint/2010/main" val="1088366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We can reset the consumer-group offset to earlier (oldest messages in the topic). This requires idempotent consumers though.</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86</a:t>
            </a:fld>
            <a:endParaRPr lang="en-PT"/>
          </a:p>
        </p:txBody>
      </p:sp>
    </p:spTree>
    <p:extLst>
      <p:ext uri="{BB962C8B-B14F-4D97-AF65-F5344CB8AC3E}">
        <p14:creationId xmlns:p14="http://schemas.microsoft.com/office/powerpoint/2010/main" val="26797574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a broker which is leader of any partition of that topic goes down the information of that partition is lost</a:t>
            </a:r>
          </a:p>
        </p:txBody>
      </p:sp>
      <p:sp>
        <p:nvSpPr>
          <p:cNvPr id="4" name="Slide Number Placeholder 3"/>
          <p:cNvSpPr>
            <a:spLocks noGrp="1"/>
          </p:cNvSpPr>
          <p:nvPr>
            <p:ph type="sldNum" sz="quarter" idx="5"/>
          </p:nvPr>
        </p:nvSpPr>
        <p:spPr/>
        <p:txBody>
          <a:bodyPr/>
          <a:lstStyle/>
          <a:p>
            <a:fld id="{D3D1164F-0BBA-E34D-8182-597532C5734A}" type="slidenum">
              <a:rPr lang="en-PT" smtClean="0"/>
              <a:t>87</a:t>
            </a:fld>
            <a:endParaRPr lang="en-PT"/>
          </a:p>
        </p:txBody>
      </p:sp>
    </p:spTree>
    <p:extLst>
      <p:ext uri="{BB962C8B-B14F-4D97-AF65-F5344CB8AC3E}">
        <p14:creationId xmlns:p14="http://schemas.microsoft.com/office/powerpoint/2010/main" val="26183728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88</a:t>
            </a:fld>
            <a:endParaRPr lang="en-US"/>
          </a:p>
        </p:txBody>
      </p:sp>
    </p:spTree>
    <p:extLst>
      <p:ext uri="{BB962C8B-B14F-4D97-AF65-F5344CB8AC3E}">
        <p14:creationId xmlns:p14="http://schemas.microsoft.com/office/powerpoint/2010/main" val="3119305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Describe the section:</a:t>
            </a:r>
          </a:p>
          <a:p>
            <a:r>
              <a:rPr lang="en-PT" dirty="0"/>
              <a:t>	- We will dive into a bit of system design to understand why is a paradigm like Kafka necessary and in what does it consists.</a:t>
            </a:r>
          </a:p>
        </p:txBody>
      </p:sp>
      <p:sp>
        <p:nvSpPr>
          <p:cNvPr id="4" name="Slide Number Placeholder 3"/>
          <p:cNvSpPr>
            <a:spLocks noGrp="1"/>
          </p:cNvSpPr>
          <p:nvPr>
            <p:ph type="sldNum" sz="quarter" idx="5"/>
          </p:nvPr>
        </p:nvSpPr>
        <p:spPr/>
        <p:txBody>
          <a:bodyPr/>
          <a:lstStyle/>
          <a:p>
            <a:fld id="{6F8E2375-F1B1-284C-A827-B0E603FDBDD8}" type="slidenum">
              <a:rPr lang="en-US" smtClean="0"/>
              <a:t>9</a:t>
            </a:fld>
            <a:endParaRPr lang="en-US"/>
          </a:p>
        </p:txBody>
      </p:sp>
    </p:spTree>
    <p:extLst>
      <p:ext uri="{BB962C8B-B14F-4D97-AF65-F5344CB8AC3E}">
        <p14:creationId xmlns:p14="http://schemas.microsoft.com/office/powerpoint/2010/main" val="426048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95E-A820-C943-36D6-0F99DEBA85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F80BF40-D940-38A5-23C7-14F86A37A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BA7A9581-E22B-0EEE-8871-BDF6567FEC31}"/>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CB127F4F-CA28-8870-1B83-147ED3B64F7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C9D0AB7-996E-BE03-FCE0-F12E9F2AC17C}"/>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74980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0AB-55D0-A364-D9C8-4154400769FD}"/>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79BE80FF-4EAE-F563-1880-9A2D501AA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76F48DA2-4816-887D-DBC6-5AA12CA880DB}"/>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474658D8-03F2-D4B6-40BB-C466D4C2AF9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28FC023B-E6E3-F723-4E35-732738EDF2C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6691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0BD36-03AC-BF8E-4283-9B06B67A24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300BD4E-E056-1365-A568-7C7FD7E5EC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B131C8B-9ED6-34DF-0C41-FC1CB4F2B07F}"/>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418896AE-A784-99B6-0166-7B3C7F18705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854FB6E-5EEB-15EA-02FE-02DF8835764E}"/>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2877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8AF85-7ACF-9938-154E-19A6F974F4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ext Placeholder 28">
            <a:extLst>
              <a:ext uri="{FF2B5EF4-FFF2-40B4-BE49-F238E27FC236}">
                <a16:creationId xmlns:a16="http://schemas.microsoft.com/office/drawing/2014/main" id="{CCDC1D99-C3DA-2E6F-3581-45AF7AE6291B}"/>
              </a:ext>
            </a:extLst>
          </p:cNvPr>
          <p:cNvSpPr>
            <a:spLocks noGrp="1"/>
          </p:cNvSpPr>
          <p:nvPr>
            <p:ph type="body" sz="quarter" idx="14" hasCustomPrompt="1"/>
          </p:nvPr>
        </p:nvSpPr>
        <p:spPr>
          <a:xfrm>
            <a:off x="5041900" y="5514975"/>
            <a:ext cx="2108200" cy="63341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US" dirty="0"/>
              <a:t> </a:t>
            </a:r>
            <a:endParaRPr lang="en-GB" dirty="0"/>
          </a:p>
        </p:txBody>
      </p:sp>
    </p:spTree>
    <p:extLst>
      <p:ext uri="{BB962C8B-B14F-4D97-AF65-F5344CB8AC3E}">
        <p14:creationId xmlns:p14="http://schemas.microsoft.com/office/powerpoint/2010/main" val="1352409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ção B">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8F57E1E-AA90-A1E6-A790-20591C9F6857}"/>
              </a:ext>
            </a:extLst>
          </p:cNvPr>
          <p:cNvSpPr/>
          <p:nvPr userDrawn="1"/>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15332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415B9-5732-92ED-7E35-07B2545E58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5" name="Graphic 4">
            <a:extLst>
              <a:ext uri="{FF2B5EF4-FFF2-40B4-BE49-F238E27FC236}">
                <a16:creationId xmlns:a16="http://schemas.microsoft.com/office/drawing/2014/main" id="{73B6B886-B548-7E38-CF85-05871ACFCC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204" y="294087"/>
            <a:ext cx="1240711" cy="221185"/>
          </a:xfrm>
          <a:prstGeom prst="rect">
            <a:avLst/>
          </a:prstGeom>
        </p:spPr>
      </p:pic>
    </p:spTree>
    <p:extLst>
      <p:ext uri="{BB962C8B-B14F-4D97-AF65-F5344CB8AC3E}">
        <p14:creationId xmlns:p14="http://schemas.microsoft.com/office/powerpoint/2010/main" val="1610057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281122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3D450-D709-20A4-F559-195CD5620885}"/>
              </a:ext>
            </a:extLst>
          </p:cNvPr>
          <p:cNvSpPr/>
          <p:nvPr userDrawn="1"/>
        </p:nvSpPr>
        <p:spPr>
          <a:xfrm>
            <a:off x="0" y="0"/>
            <a:ext cx="12192000" cy="6858000"/>
          </a:xfrm>
          <a:prstGeom prst="rect">
            <a:avLst/>
          </a:prstGeom>
          <a:gradFill>
            <a:gsLst>
              <a:gs pos="0">
                <a:schemeClr val="accent1"/>
              </a:gs>
              <a:gs pos="100000">
                <a:schemeClr val="accent3"/>
              </a:gs>
            </a:gsLst>
            <a:lin ang="132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7" name="Graphic 6">
            <a:extLst>
              <a:ext uri="{FF2B5EF4-FFF2-40B4-BE49-F238E27FC236}">
                <a16:creationId xmlns:a16="http://schemas.microsoft.com/office/drawing/2014/main" id="{39B535D2-75AF-3D8E-7E01-D523EF532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90600"/>
            <a:ext cx="4876800" cy="4876800"/>
          </a:xfrm>
          <a:prstGeom prst="rect">
            <a:avLst/>
          </a:prstGeom>
        </p:spPr>
      </p:pic>
      <p:sp>
        <p:nvSpPr>
          <p:cNvPr id="4" name="Title 1"/>
          <p:cNvSpPr>
            <a:spLocks noGrp="1"/>
          </p:cNvSpPr>
          <p:nvPr>
            <p:ph type="title" hasCustomPrompt="1"/>
          </p:nvPr>
        </p:nvSpPr>
        <p:spPr>
          <a:xfrm>
            <a:off x="1024971" y="3066881"/>
            <a:ext cx="10146612" cy="1185824"/>
          </a:xfrm>
          <a:effectLst>
            <a:outerShdw blurRad="762000" dist="381000" dir="5400000" algn="t" rotWithShape="0">
              <a:prstClr val="black">
                <a:alpha val="30000"/>
              </a:prstClr>
            </a:outerShdw>
          </a:effectLst>
        </p:spPr>
        <p:txBody>
          <a:bodyPr/>
          <a:lstStyle>
            <a:lvl1pPr algn="ctr">
              <a:defRPr sz="3600" b="1" i="0">
                <a:solidFill>
                  <a:schemeClr val="bg1"/>
                </a:solidFill>
                <a:latin typeface="+mj-lt"/>
                <a:ea typeface="Montserrat Black" charset="0"/>
                <a:cs typeface="Montserrat Black" charset="0"/>
              </a:defRPr>
            </a:lvl1pPr>
          </a:lstStyle>
          <a:p>
            <a:r>
              <a:rPr lang="en-US" dirty="0"/>
              <a:t>Coffee Break</a:t>
            </a:r>
          </a:p>
        </p:txBody>
      </p:sp>
      <p:pic>
        <p:nvPicPr>
          <p:cNvPr id="3" name="Graphic 2">
            <a:extLst>
              <a:ext uri="{FF2B5EF4-FFF2-40B4-BE49-F238E27FC236}">
                <a16:creationId xmlns:a16="http://schemas.microsoft.com/office/drawing/2014/main" id="{D5B2FCEF-0ECC-7694-16FE-64729C95A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3289" y="294087"/>
            <a:ext cx="1240711" cy="221185"/>
          </a:xfrm>
          <a:prstGeom prst="rect">
            <a:avLst/>
          </a:prstGeom>
        </p:spPr>
      </p:pic>
      <p:sp>
        <p:nvSpPr>
          <p:cNvPr id="6" name="Text Placeholder 5">
            <a:extLst>
              <a:ext uri="{FF2B5EF4-FFF2-40B4-BE49-F238E27FC236}">
                <a16:creationId xmlns:a16="http://schemas.microsoft.com/office/drawing/2014/main" id="{5948E8DB-DB06-5987-F2E8-90C49F824450}"/>
              </a:ext>
            </a:extLst>
          </p:cNvPr>
          <p:cNvSpPr>
            <a:spLocks noGrp="1"/>
          </p:cNvSpPr>
          <p:nvPr>
            <p:ph type="body" sz="quarter" idx="10" hasCustomPrompt="1"/>
          </p:nvPr>
        </p:nvSpPr>
        <p:spPr>
          <a:xfrm>
            <a:off x="1019863" y="4252914"/>
            <a:ext cx="10146612" cy="404812"/>
          </a:xfrm>
        </p:spPr>
        <p:txBody>
          <a:bodyPr>
            <a:normAutofit/>
          </a:bodyPr>
          <a:lstStyle>
            <a:lvl1pPr algn="ctr">
              <a:defRPr sz="1600" b="1">
                <a:solidFill>
                  <a:schemeClr val="bg1"/>
                </a:solidFill>
              </a:defRPr>
            </a:lvl1pPr>
          </a:lstStyle>
          <a:p>
            <a:pPr lvl="0"/>
            <a:r>
              <a:rPr lang="en-US" dirty="0"/>
              <a:t>15 minutes</a:t>
            </a:r>
          </a:p>
        </p:txBody>
      </p:sp>
    </p:spTree>
    <p:extLst>
      <p:ext uri="{BB962C8B-B14F-4D97-AF65-F5344CB8AC3E}">
        <p14:creationId xmlns:p14="http://schemas.microsoft.com/office/powerpoint/2010/main" val="320855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065-6739-6EA8-7576-72986BFC1842}"/>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E7A74B3C-8F6E-0EEA-84DB-7F7A4F1755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173017F-AB04-D00D-D823-C5AC84ED99B7}"/>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D784256C-C488-299C-6F11-576782D6DF17}"/>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F6F168D-90F7-77D2-2D65-48A7CBE40F6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17201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2A6-B24D-6085-259A-AAFE7779A0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13FB9F0F-AFA1-37A3-6030-8C66308A1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743480-EAE8-8C3B-AB06-CBE56AA5D506}"/>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7F5F4B1A-78A7-25DA-5192-76876B23A6B4}"/>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F5E64A3-76AB-8A27-7909-7D92D67378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84367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91CB-377B-77AE-4359-4F1E50485B0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927DEDC7-5D20-2E97-69DB-2DBF7B910D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BBFB25CC-A44C-EFE4-5CAF-010658AFDC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7D5AD94-EA34-DD52-2AA7-CB9844BC94B6}"/>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6" name="Footer Placeholder 5">
            <a:extLst>
              <a:ext uri="{FF2B5EF4-FFF2-40B4-BE49-F238E27FC236}">
                <a16:creationId xmlns:a16="http://schemas.microsoft.com/office/drawing/2014/main" id="{20DA017A-CBF5-0FA1-9731-5641180216DE}"/>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F2B4FEB-041D-65CD-AC91-1F22F3DE0E00}"/>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91953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D3CA-A818-B005-D758-9153031BBF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BCA6878-5620-E439-ECF7-87DA17FE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C6695-45EC-DDF1-C2C3-807BCEA268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FCFA51D1-BBC1-CFC9-576F-5A0B13823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14910-604A-F9F1-ADAC-9DF5275FE8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565CBB0A-9429-92DC-D8A2-90D2E609324E}"/>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8" name="Footer Placeholder 7">
            <a:extLst>
              <a:ext uri="{FF2B5EF4-FFF2-40B4-BE49-F238E27FC236}">
                <a16:creationId xmlns:a16="http://schemas.microsoft.com/office/drawing/2014/main" id="{FB996D3F-2E7F-9BA5-B495-81FBD36495B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A9C64A97-F34F-B47E-CCE8-0E18C12559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7770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9D70-067E-0016-602E-3CEDF7737B82}"/>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06150DC2-B892-8EBF-9DED-43EC1CA2C4E6}"/>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4" name="Footer Placeholder 3">
            <a:extLst>
              <a:ext uri="{FF2B5EF4-FFF2-40B4-BE49-F238E27FC236}">
                <a16:creationId xmlns:a16="http://schemas.microsoft.com/office/drawing/2014/main" id="{5EC4C690-B33D-03B8-8502-FACE5315BA01}"/>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C7595568-383E-7D0E-9E73-FF5DC187E9ED}"/>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89958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415D7-8445-CD38-9B16-8CA0F7AB754D}"/>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3" name="Footer Placeholder 2">
            <a:extLst>
              <a:ext uri="{FF2B5EF4-FFF2-40B4-BE49-F238E27FC236}">
                <a16:creationId xmlns:a16="http://schemas.microsoft.com/office/drawing/2014/main" id="{007BDAC5-F445-5834-87EF-30E0EEB91826}"/>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CB21D9B8-A610-80C8-E7CD-9F8778503821}"/>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6157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80F1-2A94-75B2-6A58-6FC701D590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83E98F2B-C983-2D77-2BD8-2E3D7044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F9EB708E-5384-8EA7-8540-9D82A84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555663-D804-3F8F-E303-BA089EA1497A}"/>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6" name="Footer Placeholder 5">
            <a:extLst>
              <a:ext uri="{FF2B5EF4-FFF2-40B4-BE49-F238E27FC236}">
                <a16:creationId xmlns:a16="http://schemas.microsoft.com/office/drawing/2014/main" id="{3F7F5DD0-2D3D-33AA-C331-6DD9A4FEC77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590BD923-26D3-C5F0-C202-03E82AE35E9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43433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F1BD-774E-C321-DA3A-8013644DB9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C85AA76-6EF7-03E4-75A1-4AAA517C6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117C61B-F0DD-EBEA-879C-36530B42B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D315AC-7744-2425-2AAB-E2D46E031049}"/>
              </a:ext>
            </a:extLst>
          </p:cNvPr>
          <p:cNvSpPr>
            <a:spLocks noGrp="1"/>
          </p:cNvSpPr>
          <p:nvPr>
            <p:ph type="dt" sz="half" idx="10"/>
          </p:nvPr>
        </p:nvSpPr>
        <p:spPr/>
        <p:txBody>
          <a:bodyPr/>
          <a:lstStyle/>
          <a:p>
            <a:fld id="{8C24B97D-B1D3-CB49-A965-2484BBC7D893}" type="datetimeFigureOut">
              <a:rPr lang="en-PT" smtClean="0"/>
              <a:t>11/09/2023</a:t>
            </a:fld>
            <a:endParaRPr lang="en-PT"/>
          </a:p>
        </p:txBody>
      </p:sp>
      <p:sp>
        <p:nvSpPr>
          <p:cNvPr id="6" name="Footer Placeholder 5">
            <a:extLst>
              <a:ext uri="{FF2B5EF4-FFF2-40B4-BE49-F238E27FC236}">
                <a16:creationId xmlns:a16="http://schemas.microsoft.com/office/drawing/2014/main" id="{E3B88683-AC5E-4C69-8BF6-A899394E085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9D8851B-874F-7302-34C6-7A573348EA7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42734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DCAEA-1C6A-6FE8-8461-794D5A3E3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3A3BFAEA-BE2A-F220-681A-37A22173C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17D9ED9-7E3D-4D1C-C17F-6A7614FA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4B97D-B1D3-CB49-A965-2484BBC7D893}" type="datetimeFigureOut">
              <a:rPr lang="en-PT" smtClean="0"/>
              <a:t>11/09/2023</a:t>
            </a:fld>
            <a:endParaRPr lang="en-PT"/>
          </a:p>
        </p:txBody>
      </p:sp>
      <p:sp>
        <p:nvSpPr>
          <p:cNvPr id="5" name="Footer Placeholder 4">
            <a:extLst>
              <a:ext uri="{FF2B5EF4-FFF2-40B4-BE49-F238E27FC236}">
                <a16:creationId xmlns:a16="http://schemas.microsoft.com/office/drawing/2014/main" id="{B72F4DF6-1931-FAFC-8643-07ED96CEC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82F8E0B-E621-6939-14E4-16B964F03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DA280-800E-F644-88A5-EFFE5419DB65}" type="slidenum">
              <a:rPr lang="en-PT" smtClean="0"/>
              <a:t>‹#›</a:t>
            </a:fld>
            <a:endParaRPr lang="en-PT"/>
          </a:p>
        </p:txBody>
      </p:sp>
    </p:spTree>
    <p:extLst>
      <p:ext uri="{BB962C8B-B14F-4D97-AF65-F5344CB8AC3E}">
        <p14:creationId xmlns:p14="http://schemas.microsoft.com/office/powerpoint/2010/main" val="144236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xavier.araujo92@gmail.com"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xavieraraujo.github.io/" TargetMode="External"/><Relationship Id="rId5" Type="http://schemas.openxmlformats.org/officeDocument/2006/relationships/hyperlink" Target="http://linkedin.com/in/xavier-araujo" TargetMode="External"/><Relationship Id="rId4" Type="http://schemas.openxmlformats.org/officeDocument/2006/relationships/hyperlink" Target="mailto:xavier.araujo@blip.com" TargetMode="Externa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hyperlink" Target="https://www.linkedin.com/pulse/kafka-transactions-part-1-exactly-once-messaging-rob-golde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XavierAraujo/kafka-fundamentals-training"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hyperlink" Target="https://www.docker.com/products/docker-desktop/"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hyperlink" Target="https://www.reactive-streams.or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Flutter-Global/stream-protocol" TargetMode="External"/><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6B9438-FCEA-AB68-FCD4-AA080433B346}"/>
              </a:ext>
            </a:extLst>
          </p:cNvPr>
          <p:cNvSpPr>
            <a:spLocks noGrp="1"/>
          </p:cNvSpPr>
          <p:nvPr>
            <p:ph type="pic" sz="quarter" idx="15"/>
          </p:nvPr>
        </p:nvSpPr>
        <p:spPr>
          <a:xfrm>
            <a:off x="0" y="-18496"/>
            <a:ext cx="12192000" cy="6858000"/>
          </a:xfrm>
        </p:spPr>
      </p:sp>
      <p:sp>
        <p:nvSpPr>
          <p:cNvPr id="5" name="Title 3">
            <a:extLst>
              <a:ext uri="{FF2B5EF4-FFF2-40B4-BE49-F238E27FC236}">
                <a16:creationId xmlns:a16="http://schemas.microsoft.com/office/drawing/2014/main" id="{AA4340B4-E156-590D-229A-EE8C3AF2A978}"/>
              </a:ext>
            </a:extLst>
          </p:cNvPr>
          <p:cNvSpPr txBox="1">
            <a:spLocks/>
          </p:cNvSpPr>
          <p:nvPr/>
        </p:nvSpPr>
        <p:spPr>
          <a:xfrm>
            <a:off x="2037179" y="2026421"/>
            <a:ext cx="8117635" cy="2383409"/>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9600" dirty="0">
                <a:solidFill>
                  <a:schemeClr val="tx1">
                    <a:lumMod val="85000"/>
                    <a:lumOff val="15000"/>
                  </a:schemeClr>
                </a:solidFill>
                <a:latin typeface="Effra" panose="020B0603020203020204" pitchFamily="34" charset="0"/>
                <a:cs typeface="Effra" panose="020B0603020203020204" pitchFamily="34" charset="0"/>
              </a:rPr>
              <a:t>Kafka Fundamentals</a:t>
            </a:r>
          </a:p>
        </p:txBody>
      </p:sp>
      <p:pic>
        <p:nvPicPr>
          <p:cNvPr id="7" name="Graphic 6">
            <a:extLst>
              <a:ext uri="{FF2B5EF4-FFF2-40B4-BE49-F238E27FC236}">
                <a16:creationId xmlns:a16="http://schemas.microsoft.com/office/drawing/2014/main" id="{4E51AD71-8649-A40D-98B4-99D4759EA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09279">
            <a:off x="9630503" y="4814981"/>
            <a:ext cx="2326229" cy="1591374"/>
          </a:xfrm>
          <a:prstGeom prst="rect">
            <a:avLst/>
          </a:prstGeom>
        </p:spPr>
      </p:pic>
      <p:sp>
        <p:nvSpPr>
          <p:cNvPr id="12" name="Freeform: Shape 11">
            <a:extLst>
              <a:ext uri="{FF2B5EF4-FFF2-40B4-BE49-F238E27FC236}">
                <a16:creationId xmlns:a16="http://schemas.microsoft.com/office/drawing/2014/main" id="{C61B9B0E-BC8D-0F5B-1193-3778F30A6EDB}"/>
              </a:ext>
            </a:extLst>
          </p:cNvPr>
          <p:cNvSpPr/>
          <p:nvPr/>
        </p:nvSpPr>
        <p:spPr>
          <a:xfrm>
            <a:off x="0" y="-18496"/>
            <a:ext cx="1531088" cy="2546443"/>
          </a:xfrm>
          <a:custGeom>
            <a:avLst/>
            <a:gdLst>
              <a:gd name="connsiteX0" fmla="*/ 0 w 969859"/>
              <a:gd name="connsiteY0" fmla="*/ 0 h 1249845"/>
              <a:gd name="connsiteX1" fmla="*/ 901092 w 969859"/>
              <a:gd name="connsiteY1" fmla="*/ 0 h 1249845"/>
              <a:gd name="connsiteX2" fmla="*/ 969859 w 969859"/>
              <a:gd name="connsiteY2" fmla="*/ 846761 h 1249845"/>
              <a:gd name="connsiteX3" fmla="*/ 6455 w 969859"/>
              <a:gd name="connsiteY3" fmla="*/ 1249845 h 1249845"/>
              <a:gd name="connsiteX4" fmla="*/ 0 w 969859"/>
              <a:gd name="connsiteY4" fmla="*/ 1242335 h 12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59" h="1249845">
                <a:moveTo>
                  <a:pt x="0" y="0"/>
                </a:moveTo>
                <a:lnTo>
                  <a:pt x="901092" y="0"/>
                </a:lnTo>
                <a:lnTo>
                  <a:pt x="969859" y="846761"/>
                </a:lnTo>
                <a:lnTo>
                  <a:pt x="6455" y="1249845"/>
                </a:lnTo>
                <a:lnTo>
                  <a:pt x="0" y="1242335"/>
                </a:lnTo>
                <a:close/>
              </a:path>
            </a:pathLst>
          </a:custGeom>
          <a:gradFill>
            <a:gsLst>
              <a:gs pos="65000">
                <a:schemeClr val="accent3"/>
              </a:gs>
              <a:gs pos="0">
                <a:schemeClr val="accent1"/>
              </a:gs>
            </a:gsLst>
            <a:lin ang="36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22" name="Picture 21" descr="Qr code&#10;&#10;Description automatically generated">
            <a:extLst>
              <a:ext uri="{FF2B5EF4-FFF2-40B4-BE49-F238E27FC236}">
                <a16:creationId xmlns:a16="http://schemas.microsoft.com/office/drawing/2014/main" id="{B1C54746-145E-41FB-858A-D6558E95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7" y="5333366"/>
            <a:ext cx="1977580" cy="554603"/>
          </a:xfrm>
          <a:prstGeom prst="rect">
            <a:avLst/>
          </a:prstGeom>
        </p:spPr>
      </p:pic>
    </p:spTree>
    <p:extLst>
      <p:ext uri="{BB962C8B-B14F-4D97-AF65-F5344CB8AC3E}">
        <p14:creationId xmlns:p14="http://schemas.microsoft.com/office/powerpoint/2010/main" val="231743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simple use case arises</a:t>
            </a:r>
          </a:p>
        </p:txBody>
      </p:sp>
      <p:pic>
        <p:nvPicPr>
          <p:cNvPr id="5" name="Picture 4" descr="A picture containing text, screenshot, font, line&#10;&#10;Description automatically generated">
            <a:extLst>
              <a:ext uri="{FF2B5EF4-FFF2-40B4-BE49-F238E27FC236}">
                <a16:creationId xmlns:a16="http://schemas.microsoft.com/office/drawing/2014/main" id="{90B54FCC-B738-EA07-C06F-7EBB42EF7E46}"/>
              </a:ext>
            </a:extLst>
          </p:cNvPr>
          <p:cNvPicPr>
            <a:picLocks noChangeAspect="1"/>
          </p:cNvPicPr>
          <p:nvPr/>
        </p:nvPicPr>
        <p:blipFill>
          <a:blip r:embed="rId3"/>
          <a:stretch>
            <a:fillRect/>
          </a:stretch>
        </p:blipFill>
        <p:spPr>
          <a:xfrm>
            <a:off x="1518194" y="1681755"/>
            <a:ext cx="1834606" cy="3494489"/>
          </a:xfrm>
          <a:prstGeom prst="rect">
            <a:avLst/>
          </a:prstGeom>
        </p:spPr>
      </p:pic>
      <p:sp>
        <p:nvSpPr>
          <p:cNvPr id="12" name="TextBox 11">
            <a:extLst>
              <a:ext uri="{FF2B5EF4-FFF2-40B4-BE49-F238E27FC236}">
                <a16:creationId xmlns:a16="http://schemas.microsoft.com/office/drawing/2014/main" id="{38F63078-CA2B-C236-D135-2C960D9A06FE}"/>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2387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The system grows</a:t>
            </a:r>
          </a:p>
        </p:txBody>
      </p:sp>
      <p:pic>
        <p:nvPicPr>
          <p:cNvPr id="9" name="Picture 8" descr="A diagram of a user management service&#10;&#10;Description automatically generated">
            <a:extLst>
              <a:ext uri="{FF2B5EF4-FFF2-40B4-BE49-F238E27FC236}">
                <a16:creationId xmlns:a16="http://schemas.microsoft.com/office/drawing/2014/main" id="{B9D07BFC-977E-1E3E-76EB-32D1669014B1}"/>
              </a:ext>
            </a:extLst>
          </p:cNvPr>
          <p:cNvPicPr>
            <a:picLocks noChangeAspect="1"/>
          </p:cNvPicPr>
          <p:nvPr/>
        </p:nvPicPr>
        <p:blipFill>
          <a:blip r:embed="rId3"/>
          <a:stretch>
            <a:fillRect/>
          </a:stretch>
        </p:blipFill>
        <p:spPr>
          <a:xfrm>
            <a:off x="249757" y="2485291"/>
            <a:ext cx="4154373" cy="2232975"/>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630EC1BE-B2E8-5C44-9EBE-9D6D8EC02684}"/>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spTree>
    <p:extLst>
      <p:ext uri="{BB962C8B-B14F-4D97-AF65-F5344CB8AC3E}">
        <p14:creationId xmlns:p14="http://schemas.microsoft.com/office/powerpoint/2010/main" val="123271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57751" y="528620"/>
            <a:ext cx="49379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continues growing</a:t>
            </a:r>
          </a:p>
        </p:txBody>
      </p:sp>
      <p:sp>
        <p:nvSpPr>
          <p:cNvPr id="6" name="TextBox 5">
            <a:extLst>
              <a:ext uri="{FF2B5EF4-FFF2-40B4-BE49-F238E27FC236}">
                <a16:creationId xmlns:a16="http://schemas.microsoft.com/office/drawing/2014/main" id="{463C8713-B749-A715-3604-CFAC437436E6}"/>
              </a:ext>
            </a:extLst>
          </p:cNvPr>
          <p:cNvSpPr txBox="1"/>
          <p:nvPr/>
        </p:nvSpPr>
        <p:spPr>
          <a:xfrm>
            <a:off x="358296" y="2371379"/>
            <a:ext cx="4104183" cy="3908586"/>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dirty="0"/>
              <a:t>Synchronous Communication</a:t>
            </a:r>
          </a:p>
          <a:p>
            <a:pPr marL="628650" lvl="1" indent="-228600">
              <a:lnSpc>
                <a:spcPct val="90000"/>
              </a:lnSpc>
              <a:spcBef>
                <a:spcPts val="1000"/>
              </a:spcBef>
              <a:buFont typeface="Arial" panose="020B0604020202020204" pitchFamily="34" charset="0"/>
              <a:buChar char="•"/>
            </a:pPr>
            <a:r>
              <a:rPr lang="en-US" dirty="0"/>
              <a:t>HTTP Requests</a:t>
            </a:r>
          </a:p>
          <a:p>
            <a:pPr marL="628650" lvl="1" indent="-228600">
              <a:lnSpc>
                <a:spcPct val="90000"/>
              </a:lnSpc>
              <a:spcBef>
                <a:spcPts val="1000"/>
              </a:spcBef>
              <a:buFont typeface="Arial" panose="020B0604020202020204" pitchFamily="34" charset="0"/>
              <a:buChar char="•"/>
            </a:pPr>
            <a:r>
              <a:rPr lang="en-US" dirty="0"/>
              <a:t>RPC/RMI (Remote Procedure Calls/Remote Method Invocation)</a:t>
            </a:r>
          </a:p>
          <a:p>
            <a:pPr marL="171450" indent="-228600">
              <a:lnSpc>
                <a:spcPct val="90000"/>
              </a:lnSpc>
              <a:spcBef>
                <a:spcPts val="1000"/>
              </a:spcBef>
              <a:buFont typeface="Arial" panose="020B0604020202020204" pitchFamily="34" charset="0"/>
              <a:buChar char="•"/>
            </a:pPr>
            <a:r>
              <a:rPr lang="en-US" dirty="0"/>
              <a:t>Non-Reactive System</a:t>
            </a:r>
            <a:br>
              <a:rPr lang="en-US" dirty="0"/>
            </a:br>
            <a:endParaRPr lang="en-US"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1" descr="A diagram of a user management service&#10;&#10;Description automatically generated with medium confidence">
            <a:extLst>
              <a:ext uri="{FF2B5EF4-FFF2-40B4-BE49-F238E27FC236}">
                <a16:creationId xmlns:a16="http://schemas.microsoft.com/office/drawing/2014/main" id="{96A273C9-09A7-724D-8788-F2EF43FA5D91}"/>
              </a:ext>
            </a:extLst>
          </p:cNvPr>
          <p:cNvPicPr>
            <a:picLocks noChangeAspect="1"/>
          </p:cNvPicPr>
          <p:nvPr/>
        </p:nvPicPr>
        <p:blipFill>
          <a:blip r:embed="rId4"/>
          <a:stretch>
            <a:fillRect/>
          </a:stretch>
        </p:blipFill>
        <p:spPr>
          <a:xfrm>
            <a:off x="5003005" y="2448782"/>
            <a:ext cx="6972184" cy="2004503"/>
          </a:xfrm>
          <a:prstGeom prst="rect">
            <a:avLst/>
          </a:prstGeom>
        </p:spPr>
      </p:pic>
    </p:spTree>
    <p:extLst>
      <p:ext uri="{BB962C8B-B14F-4D97-AF65-F5344CB8AC3E}">
        <p14:creationId xmlns:p14="http://schemas.microsoft.com/office/powerpoint/2010/main" val="229697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12335C0-ACDA-80CE-C52E-01D0147ABDC7}"/>
              </a:ext>
            </a:extLst>
          </p:cNvPr>
          <p:cNvSpPr txBox="1"/>
          <p:nvPr/>
        </p:nvSpPr>
        <p:spPr>
          <a:xfrm>
            <a:off x="475537" y="1429956"/>
            <a:ext cx="3615041" cy="769846"/>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problems with this architecture?</a:t>
            </a:r>
          </a:p>
          <a:p>
            <a:pPr marL="285750" indent="-228600">
              <a:lnSpc>
                <a:spcPct val="90000"/>
              </a:lnSpc>
              <a:spcBef>
                <a:spcPts val="1000"/>
              </a:spcBef>
              <a:buFont typeface="Arial" panose="020B0604020202020204" pitchFamily="34" charset="0"/>
              <a:buChar char="•"/>
            </a:pPr>
            <a:endParaRPr lang="en-US" sz="2000" dirty="0"/>
          </a:p>
        </p:txBody>
      </p:sp>
      <p:pic>
        <p:nvPicPr>
          <p:cNvPr id="10" name="Picture 9" descr="A diagram of a user management service&#10;&#10;Description automatically generated with medium confidence">
            <a:extLst>
              <a:ext uri="{FF2B5EF4-FFF2-40B4-BE49-F238E27FC236}">
                <a16:creationId xmlns:a16="http://schemas.microsoft.com/office/drawing/2014/main" id="{C76985AD-F2E2-8EC9-9B7E-E63D588105D1}"/>
              </a:ext>
            </a:extLst>
          </p:cNvPr>
          <p:cNvPicPr>
            <a:picLocks noChangeAspect="1"/>
          </p:cNvPicPr>
          <p:nvPr/>
        </p:nvPicPr>
        <p:blipFill>
          <a:blip r:embed="rId3"/>
          <a:stretch>
            <a:fillRect/>
          </a:stretch>
        </p:blipFill>
        <p:spPr>
          <a:xfrm>
            <a:off x="5003005" y="2426748"/>
            <a:ext cx="6972184" cy="200450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141A9434-31BD-A42F-12CB-0EB55EB37A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3569" y="2706950"/>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25D376-7992-EC2F-0D78-843B1024F980}"/>
              </a:ext>
            </a:extLst>
          </p:cNvPr>
          <p:cNvSpPr txBox="1">
            <a:spLocks/>
          </p:cNvSpPr>
          <p:nvPr/>
        </p:nvSpPr>
        <p:spPr>
          <a:xfrm>
            <a:off x="374297" y="203838"/>
            <a:ext cx="4904844"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What happens now?</a:t>
            </a:r>
          </a:p>
        </p:txBody>
      </p:sp>
      <p:sp>
        <p:nvSpPr>
          <p:cNvPr id="7" name="TextBox 6">
            <a:extLst>
              <a:ext uri="{FF2B5EF4-FFF2-40B4-BE49-F238E27FC236}">
                <a16:creationId xmlns:a16="http://schemas.microsoft.com/office/drawing/2014/main" id="{9BBC31C9-29A6-9F86-3CDA-7FAC7C8B70E1}"/>
              </a:ext>
            </a:extLst>
          </p:cNvPr>
          <p:cNvSpPr txBox="1"/>
          <p:nvPr/>
        </p:nvSpPr>
        <p:spPr>
          <a:xfrm>
            <a:off x="385369" y="2382146"/>
            <a:ext cx="4756474" cy="3908586"/>
          </a:xfrm>
          <a:prstGeom prst="rect">
            <a:avLst/>
          </a:prstGeom>
        </p:spPr>
        <p:txBody>
          <a:bodyPr vert="horz" lIns="91440" tIns="45720" rIns="91440" bIns="45720" rtlCol="0">
            <a:normAutofit/>
          </a:bodyPr>
          <a:lstStyle/>
          <a:p>
            <a:pPr marL="285750" indent="-228600">
              <a:lnSpc>
                <a:spcPct val="150000"/>
              </a:lnSpc>
              <a:spcBef>
                <a:spcPts val="1000"/>
              </a:spcBef>
              <a:buFont typeface="Arial" panose="020B0604020202020204" pitchFamily="34" charset="0"/>
              <a:buChar char="•"/>
            </a:pPr>
            <a:r>
              <a:rPr lang="en-US" dirty="0"/>
              <a:t>Harder to scale due to the synchronous nature of the system</a:t>
            </a:r>
          </a:p>
          <a:p>
            <a:pPr marL="285750" indent="-228600">
              <a:lnSpc>
                <a:spcPct val="150000"/>
              </a:lnSpc>
              <a:spcBef>
                <a:spcPts val="1000"/>
              </a:spcBef>
              <a:buFont typeface="Arial" panose="020B0604020202020204" pitchFamily="34" charset="0"/>
              <a:buChar char="•"/>
            </a:pPr>
            <a:r>
              <a:rPr lang="en-US" dirty="0"/>
              <a:t>Polling/Data Freshness</a:t>
            </a:r>
          </a:p>
          <a:p>
            <a:pPr marL="285750" indent="-228600">
              <a:lnSpc>
                <a:spcPct val="150000"/>
              </a:lnSpc>
              <a:spcBef>
                <a:spcPts val="1000"/>
              </a:spcBef>
              <a:buFont typeface="Arial" panose="020B0604020202020204" pitchFamily="34" charset="0"/>
              <a:buChar char="•"/>
            </a:pPr>
            <a:r>
              <a:rPr lang="en-US" dirty="0"/>
              <a:t>Harder to reason about the system</a:t>
            </a:r>
          </a:p>
          <a:p>
            <a:pPr marL="285750" indent="-228600">
              <a:lnSpc>
                <a:spcPct val="150000"/>
              </a:lnSpc>
              <a:spcBef>
                <a:spcPts val="1000"/>
              </a:spcBef>
              <a:buFont typeface="Arial" panose="020B0604020202020204" pitchFamily="34" charset="0"/>
              <a:buChar char="•"/>
            </a:pPr>
            <a:r>
              <a:rPr lang="en-US" dirty="0"/>
              <a:t>Coupling between producers and  consumers</a:t>
            </a:r>
          </a:p>
          <a:p>
            <a:pPr marL="285750" indent="-228600">
              <a:lnSpc>
                <a:spcPct val="150000"/>
              </a:lnSpc>
              <a:spcBef>
                <a:spcPts val="1000"/>
              </a:spcBef>
              <a:buFont typeface="Arial" panose="020B0604020202020204" pitchFamily="34" charset="0"/>
              <a:buChar char="•"/>
            </a:pPr>
            <a:r>
              <a:rPr lang="en-US" dirty="0"/>
              <a:t>Cascading failure/Lack of self-sustainability</a:t>
            </a:r>
          </a:p>
          <a:p>
            <a:pPr marL="285750" indent="-228600">
              <a:lnSpc>
                <a:spcPct val="150000"/>
              </a:lnSpc>
              <a:spcBef>
                <a:spcPts val="1000"/>
              </a:spcBef>
              <a:buFont typeface="Arial" panose="020B0604020202020204" pitchFamily="34" charset="0"/>
              <a:buChar char="•"/>
            </a:pPr>
            <a:r>
              <a:rPr lang="en-US" dirty="0"/>
              <a:t>High technical debt </a:t>
            </a:r>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9272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41575"/>
            <a:ext cx="6324600" cy="702333"/>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pic>
        <p:nvPicPr>
          <p:cNvPr id="9" name="Picture 8" descr="A diagram of a event bus&#10;&#10;Description automatically generated with low confidence">
            <a:extLst>
              <a:ext uri="{FF2B5EF4-FFF2-40B4-BE49-F238E27FC236}">
                <a16:creationId xmlns:a16="http://schemas.microsoft.com/office/drawing/2014/main" id="{0F402791-33AA-482F-6AED-89B334A420F0}"/>
              </a:ext>
            </a:extLst>
          </p:cNvPr>
          <p:cNvPicPr>
            <a:picLocks noChangeAspect="1"/>
          </p:cNvPicPr>
          <p:nvPr/>
        </p:nvPicPr>
        <p:blipFill>
          <a:blip r:embed="rId3"/>
          <a:stretch>
            <a:fillRect/>
          </a:stretch>
        </p:blipFill>
        <p:spPr>
          <a:xfrm>
            <a:off x="253852" y="2287887"/>
            <a:ext cx="4146183" cy="2549902"/>
          </a:xfrm>
          <a:prstGeom prst="rect">
            <a:avLst/>
          </a:prstGeom>
        </p:spPr>
      </p:pic>
      <p:sp>
        <p:nvSpPr>
          <p:cNvPr id="5" name="TextBox 4">
            <a:extLst>
              <a:ext uri="{FF2B5EF4-FFF2-40B4-BE49-F238E27FC236}">
                <a16:creationId xmlns:a16="http://schemas.microsoft.com/office/drawing/2014/main" id="{A4D16113-5936-6BE3-1DA4-13B44955BA0E}"/>
              </a:ext>
            </a:extLst>
          </p:cNvPr>
          <p:cNvSpPr txBox="1"/>
          <p:nvPr/>
        </p:nvSpPr>
        <p:spPr>
          <a:xfrm>
            <a:off x="6374642" y="1551999"/>
            <a:ext cx="5310116" cy="433484"/>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advantages?</a:t>
            </a:r>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E68A190-0A3D-8333-367E-B5358F1B94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21568" y="2562904"/>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2C9D5-21E8-49D3-62F6-C0C192A9BA58}"/>
              </a:ext>
            </a:extLst>
          </p:cNvPr>
          <p:cNvSpPr txBox="1"/>
          <p:nvPr/>
        </p:nvSpPr>
        <p:spPr>
          <a:xfrm>
            <a:off x="6248225" y="2287887"/>
            <a:ext cx="5310116" cy="3908585"/>
          </a:xfrm>
          <a:prstGeom prst="rect">
            <a:avLst/>
          </a:prstGeom>
        </p:spPr>
        <p:txBody>
          <a:bodyPr vert="horz" lIns="91440" tIns="45720" rIns="91440" bIns="45720" rtlCol="0">
            <a:normAutofit fontScale="92500" lnSpcReduction="20000"/>
          </a:bodyPr>
          <a:lstStyle/>
          <a:p>
            <a:pPr marL="285750" indent="-228600">
              <a:lnSpc>
                <a:spcPct val="150000"/>
              </a:lnSpc>
              <a:spcBef>
                <a:spcPts val="1000"/>
              </a:spcBef>
              <a:buFont typeface="Arial" panose="020B0604020202020204" pitchFamily="34" charset="0"/>
              <a:buChar char="•"/>
            </a:pPr>
            <a:r>
              <a:rPr lang="en-US" dirty="0"/>
              <a:t>Easier to scale due to the asynchronous nature of the system. Producers don’t need to grow with the consumers.</a:t>
            </a:r>
          </a:p>
          <a:p>
            <a:pPr marL="285750" indent="-228600">
              <a:lnSpc>
                <a:spcPct val="150000"/>
              </a:lnSpc>
              <a:spcBef>
                <a:spcPts val="1000"/>
              </a:spcBef>
              <a:buFont typeface="Arial" panose="020B0604020202020204" pitchFamily="34" charset="0"/>
              <a:buChar char="•"/>
            </a:pPr>
            <a:r>
              <a:rPr lang="en-US" dirty="0"/>
              <a:t>No more need for polling. We remove unnecessary requests and react faster to change</a:t>
            </a:r>
          </a:p>
          <a:p>
            <a:pPr marL="285750" indent="-228600">
              <a:lnSpc>
                <a:spcPct val="150000"/>
              </a:lnSpc>
              <a:spcBef>
                <a:spcPts val="1000"/>
              </a:spcBef>
              <a:buFont typeface="Arial" panose="020B0604020202020204" pitchFamily="34" charset="0"/>
              <a:buChar char="•"/>
            </a:pPr>
            <a:r>
              <a:rPr lang="en-US" dirty="0"/>
              <a:t>Easier to reason about the system</a:t>
            </a:r>
          </a:p>
          <a:p>
            <a:pPr marL="285750" indent="-228600">
              <a:lnSpc>
                <a:spcPct val="150000"/>
              </a:lnSpc>
              <a:spcBef>
                <a:spcPts val="1000"/>
              </a:spcBef>
              <a:buFont typeface="Arial" panose="020B0604020202020204" pitchFamily="34" charset="0"/>
              <a:buChar char="•"/>
            </a:pPr>
            <a:r>
              <a:rPr lang="en-US" dirty="0"/>
              <a:t>Decoupling between producers/consumer</a:t>
            </a:r>
          </a:p>
          <a:p>
            <a:pPr marL="285750" indent="-228600">
              <a:lnSpc>
                <a:spcPct val="150000"/>
              </a:lnSpc>
              <a:spcBef>
                <a:spcPts val="1000"/>
              </a:spcBef>
              <a:buFont typeface="Arial" panose="020B0604020202020204" pitchFamily="34" charset="0"/>
              <a:buChar char="•"/>
            </a:pPr>
            <a:r>
              <a:rPr lang="en-US" dirty="0"/>
              <a:t>Reduced possibility of cascading failure</a:t>
            </a:r>
          </a:p>
          <a:p>
            <a:pPr marL="285750" indent="-228600">
              <a:lnSpc>
                <a:spcPct val="150000"/>
              </a:lnSpc>
              <a:spcBef>
                <a:spcPts val="1000"/>
              </a:spcBef>
              <a:buFont typeface="Arial" panose="020B0604020202020204" pitchFamily="34" charset="0"/>
              <a:buChar char="•"/>
            </a:pPr>
            <a:r>
              <a:rPr lang="en-US" dirty="0"/>
              <a:t>Minimized technical debt</a:t>
            </a:r>
          </a:p>
          <a:p>
            <a:pPr marL="285750" indent="-228600">
              <a:lnSpc>
                <a:spcPct val="150000"/>
              </a:lnSpc>
              <a:spcBef>
                <a:spcPts val="1000"/>
              </a:spcBef>
              <a:buFont typeface="Arial" panose="020B0604020202020204" pitchFamily="34" charset="0"/>
              <a:buChar char="•"/>
            </a:pPr>
            <a:endParaRPr lang="en-US" dirty="0"/>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1934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5996328"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sp>
        <p:nvSpPr>
          <p:cNvPr id="7" name="TextBox 6">
            <a:extLst>
              <a:ext uri="{FF2B5EF4-FFF2-40B4-BE49-F238E27FC236}">
                <a16:creationId xmlns:a16="http://schemas.microsoft.com/office/drawing/2014/main" id="{1D8CEC0C-B997-6967-8AF2-9C6DE0FC1C1F}"/>
              </a:ext>
            </a:extLst>
          </p:cNvPr>
          <p:cNvSpPr txBox="1"/>
          <p:nvPr/>
        </p:nvSpPr>
        <p:spPr>
          <a:xfrm>
            <a:off x="585155" y="2067978"/>
            <a:ext cx="3427001" cy="6962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But now every service must process every event…</a:t>
            </a:r>
          </a:p>
          <a:p>
            <a:pPr indent="-228600">
              <a:lnSpc>
                <a:spcPct val="90000"/>
              </a:lnSpc>
              <a:spcAft>
                <a:spcPts val="600"/>
              </a:spcAft>
              <a:buFont typeface="Arial" panose="020B0604020202020204" pitchFamily="34" charset="0"/>
              <a:buChar char="•"/>
            </a:pPr>
            <a:endParaRPr lang="en-US" dirty="0"/>
          </a:p>
        </p:txBody>
      </p:sp>
      <p:pic>
        <p:nvPicPr>
          <p:cNvPr id="6" name="Picture 5" descr="A diagram of a event bus&#10;&#10;Description automatically generated with low confidence">
            <a:extLst>
              <a:ext uri="{FF2B5EF4-FFF2-40B4-BE49-F238E27FC236}">
                <a16:creationId xmlns:a16="http://schemas.microsoft.com/office/drawing/2014/main" id="{FEAB28A4-227C-AA9E-08E7-8FFE38D33895}"/>
              </a:ext>
            </a:extLst>
          </p:cNvPr>
          <p:cNvPicPr>
            <a:picLocks noChangeAspect="1"/>
          </p:cNvPicPr>
          <p:nvPr/>
        </p:nvPicPr>
        <p:blipFill>
          <a:blip r:embed="rId3"/>
          <a:stretch>
            <a:fillRect/>
          </a:stretch>
        </p:blipFill>
        <p:spPr>
          <a:xfrm>
            <a:off x="6238593" y="2354073"/>
            <a:ext cx="4712988" cy="2898487"/>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 name="Picture 9" descr="A picture containing drawing, sketch, illustration&#10;&#10;Description automatically generated">
            <a:extLst>
              <a:ext uri="{FF2B5EF4-FFF2-40B4-BE49-F238E27FC236}">
                <a16:creationId xmlns:a16="http://schemas.microsoft.com/office/drawing/2014/main" id="{493C2A9F-F799-B766-967C-0C5E215ABFD0}"/>
              </a:ext>
            </a:extLst>
          </p:cNvPr>
          <p:cNvPicPr>
            <a:picLocks noChangeAspect="1"/>
          </p:cNvPicPr>
          <p:nvPr/>
        </p:nvPicPr>
        <p:blipFill>
          <a:blip r:embed="rId5"/>
          <a:stretch>
            <a:fillRect/>
          </a:stretch>
        </p:blipFill>
        <p:spPr>
          <a:xfrm>
            <a:off x="963833" y="2987486"/>
            <a:ext cx="2462539" cy="2411939"/>
          </a:xfrm>
          <a:prstGeom prst="rect">
            <a:avLst/>
          </a:prstGeom>
        </p:spPr>
      </p:pic>
    </p:spTree>
    <p:extLst>
      <p:ext uri="{BB962C8B-B14F-4D97-AF65-F5344CB8AC3E}">
        <p14:creationId xmlns:p14="http://schemas.microsoft.com/office/powerpoint/2010/main" val="1611467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small detour on design patterns</a:t>
            </a:r>
          </a:p>
        </p:txBody>
      </p:sp>
      <p:sp>
        <p:nvSpPr>
          <p:cNvPr id="5" name="TextBox 4">
            <a:extLst>
              <a:ext uri="{FF2B5EF4-FFF2-40B4-BE49-F238E27FC236}">
                <a16:creationId xmlns:a16="http://schemas.microsoft.com/office/drawing/2014/main" id="{A4D16113-5936-6BE3-1DA4-13B44955BA0E}"/>
              </a:ext>
            </a:extLst>
          </p:cNvPr>
          <p:cNvSpPr txBox="1"/>
          <p:nvPr/>
        </p:nvSpPr>
        <p:spPr>
          <a:xfrm>
            <a:off x="656759" y="3226093"/>
            <a:ext cx="3739341" cy="677647"/>
          </a:xfrm>
          <a:prstGeom prst="rect">
            <a:avLst/>
          </a:prstGeom>
        </p:spPr>
        <p:txBody>
          <a:bodyPr vert="horz" lIns="91440" tIns="45720" rIns="91440" bIns="45720" rtlCol="0">
            <a:normAutofit/>
          </a:bodyPr>
          <a:lstStyle/>
          <a:p>
            <a:pPr>
              <a:lnSpc>
                <a:spcPct val="90000"/>
              </a:lnSpc>
              <a:spcBef>
                <a:spcPts val="1000"/>
              </a:spcBef>
            </a:pPr>
            <a:r>
              <a:rPr lang="en-US" sz="2000" dirty="0"/>
              <a:t>Does anyone know the observer design pattern?</a:t>
            </a:r>
          </a:p>
          <a:p>
            <a:pPr indent="-228600">
              <a:lnSpc>
                <a:spcPct val="90000"/>
              </a:lnSpc>
              <a:spcBef>
                <a:spcPts val="1000"/>
              </a:spcBef>
              <a:buFont typeface="Arial" panose="020B0604020202020204" pitchFamily="34" charset="0"/>
              <a:buChar char="•"/>
            </a:pPr>
            <a:endParaRPr lang="en-US" sz="2000" dirty="0"/>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D42BF2B7-104F-A43C-F3F2-DBBD67C627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9336" y="2042799"/>
            <a:ext cx="3258979" cy="3258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screenshot, receipt, font&#10;&#10;Description automatically generated">
            <a:extLst>
              <a:ext uri="{FF2B5EF4-FFF2-40B4-BE49-F238E27FC236}">
                <a16:creationId xmlns:a16="http://schemas.microsoft.com/office/drawing/2014/main" id="{DA24CE34-FF36-A481-F271-5597E525DF4F}"/>
              </a:ext>
            </a:extLst>
          </p:cNvPr>
          <p:cNvPicPr>
            <a:picLocks noChangeAspect="1"/>
          </p:cNvPicPr>
          <p:nvPr/>
        </p:nvPicPr>
        <p:blipFill>
          <a:blip r:embed="rId5"/>
          <a:stretch>
            <a:fillRect/>
          </a:stretch>
        </p:blipFill>
        <p:spPr>
          <a:xfrm>
            <a:off x="6878102" y="2207109"/>
            <a:ext cx="3841449" cy="3188401"/>
          </a:xfrm>
          <a:prstGeom prst="rect">
            <a:avLst/>
          </a:prstGeom>
        </p:spPr>
      </p:pic>
    </p:spTree>
    <p:extLst>
      <p:ext uri="{BB962C8B-B14F-4D97-AF65-F5344CB8AC3E}">
        <p14:creationId xmlns:p14="http://schemas.microsoft.com/office/powerpoint/2010/main" val="6223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go a bit further</a:t>
            </a:r>
          </a:p>
        </p:txBody>
      </p:sp>
      <p:sp>
        <p:nvSpPr>
          <p:cNvPr id="5" name="TextBox 4">
            <a:extLst>
              <a:ext uri="{FF2B5EF4-FFF2-40B4-BE49-F238E27FC236}">
                <a16:creationId xmlns:a16="http://schemas.microsoft.com/office/drawing/2014/main" id="{A4D16113-5936-6BE3-1DA4-13B44955BA0E}"/>
              </a:ext>
            </a:extLst>
          </p:cNvPr>
          <p:cNvSpPr txBox="1"/>
          <p:nvPr/>
        </p:nvSpPr>
        <p:spPr>
          <a:xfrm>
            <a:off x="883960" y="3279858"/>
            <a:ext cx="4438036" cy="937981"/>
          </a:xfrm>
          <a:prstGeom prst="rect">
            <a:avLst/>
          </a:prstGeom>
        </p:spPr>
        <p:txBody>
          <a:bodyPr vert="horz" lIns="91440" tIns="45720" rIns="91440" bIns="45720" rtlCol="0">
            <a:normAutofit/>
          </a:bodyPr>
          <a:lstStyle/>
          <a:p>
            <a:pPr>
              <a:lnSpc>
                <a:spcPct val="90000"/>
              </a:lnSpc>
              <a:spcBef>
                <a:spcPts val="1000"/>
              </a:spcBef>
            </a:pPr>
            <a:r>
              <a:rPr lang="en-US" dirty="0"/>
              <a:t>Now we can use the publisher/subscriber model to subscribe only the information we care about.</a:t>
            </a:r>
          </a:p>
          <a:p>
            <a:pPr indent="-228600">
              <a:lnSpc>
                <a:spcPct val="90000"/>
              </a:lnSpc>
              <a:spcBef>
                <a:spcPts val="1000"/>
              </a:spcBef>
              <a:buFont typeface="Arial" panose="020B0604020202020204" pitchFamily="34" charset="0"/>
              <a:buChar char="•"/>
            </a:pPr>
            <a:endParaRPr lang="en-US" dirty="0"/>
          </a:p>
          <a:p>
            <a:pPr marL="28575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diagram, screenshot, line&#10;&#10;Description automatically generated">
            <a:extLst>
              <a:ext uri="{FF2B5EF4-FFF2-40B4-BE49-F238E27FC236}">
                <a16:creationId xmlns:a16="http://schemas.microsoft.com/office/drawing/2014/main" id="{1C5141A4-ED43-19B4-D456-A8BC7C91ACBE}"/>
              </a:ext>
            </a:extLst>
          </p:cNvPr>
          <p:cNvPicPr>
            <a:picLocks noChangeAspect="1"/>
          </p:cNvPicPr>
          <p:nvPr/>
        </p:nvPicPr>
        <p:blipFill>
          <a:blip r:embed="rId3"/>
          <a:stretch>
            <a:fillRect/>
          </a:stretch>
        </p:blipFill>
        <p:spPr>
          <a:xfrm>
            <a:off x="6530228" y="2573588"/>
            <a:ext cx="4737650" cy="2913654"/>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23050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graphicFrame>
        <p:nvGraphicFramePr>
          <p:cNvPr id="3096" name="TextBox 1">
            <a:extLst>
              <a:ext uri="{FF2B5EF4-FFF2-40B4-BE49-F238E27FC236}">
                <a16:creationId xmlns:a16="http://schemas.microsoft.com/office/drawing/2014/main" id="{DEE93AD7-DE5B-B6C0-9778-491DB4B4651C}"/>
              </a:ext>
            </a:extLst>
          </p:cNvPr>
          <p:cNvGraphicFramePr/>
          <p:nvPr>
            <p:extLst>
              <p:ext uri="{D42A27DB-BD31-4B8C-83A1-F6EECF244321}">
                <p14:modId xmlns:p14="http://schemas.microsoft.com/office/powerpoint/2010/main" val="2743198102"/>
              </p:ext>
            </p:extLst>
          </p:nvPr>
        </p:nvGraphicFramePr>
        <p:xfrm>
          <a:off x="924122" y="2198855"/>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956C7EA-5995-0E9F-EE6A-224E4019605A}"/>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get to Kafka</a:t>
            </a:r>
          </a:p>
        </p:txBody>
      </p:sp>
      <p:grpSp>
        <p:nvGrpSpPr>
          <p:cNvPr id="2" name="Group 1">
            <a:extLst>
              <a:ext uri="{FF2B5EF4-FFF2-40B4-BE49-F238E27FC236}">
                <a16:creationId xmlns:a16="http://schemas.microsoft.com/office/drawing/2014/main" id="{AA277402-8594-E170-040E-6EF66F69D171}"/>
              </a:ext>
            </a:extLst>
          </p:cNvPr>
          <p:cNvGrpSpPr/>
          <p:nvPr/>
        </p:nvGrpSpPr>
        <p:grpSpPr>
          <a:xfrm>
            <a:off x="6530228" y="2573588"/>
            <a:ext cx="4737650" cy="2913654"/>
            <a:chOff x="6880610" y="1983280"/>
            <a:chExt cx="4737650" cy="2913654"/>
          </a:xfrm>
        </p:grpSpPr>
        <p:pic>
          <p:nvPicPr>
            <p:cNvPr id="4" name="Picture 3" descr="A picture containing text, diagram, screenshot, line&#10;&#10;Description automatically generated">
              <a:extLst>
                <a:ext uri="{FF2B5EF4-FFF2-40B4-BE49-F238E27FC236}">
                  <a16:creationId xmlns:a16="http://schemas.microsoft.com/office/drawing/2014/main" id="{731C102E-CF42-7AB9-6D2B-CA97F8310A7E}"/>
                </a:ext>
              </a:extLst>
            </p:cNvPr>
            <p:cNvPicPr>
              <a:picLocks noChangeAspect="1"/>
            </p:cNvPicPr>
            <p:nvPr/>
          </p:nvPicPr>
          <p:blipFill>
            <a:blip r:embed="rId9"/>
            <a:stretch>
              <a:fillRect/>
            </a:stretch>
          </p:blipFill>
          <p:spPr>
            <a:xfrm>
              <a:off x="6880610" y="1983280"/>
              <a:ext cx="4737650" cy="2913654"/>
            </a:xfrm>
            <a:prstGeom prst="rect">
              <a:avLst/>
            </a:prstGeom>
          </p:spPr>
        </p:pic>
        <p:pic>
          <p:nvPicPr>
            <p:cNvPr id="5" name="Picture 2" descr="Apache Kafka: Fluxos de dados em tempo real | OVHcloud">
              <a:extLst>
                <a:ext uri="{FF2B5EF4-FFF2-40B4-BE49-F238E27FC236}">
                  <a16:creationId xmlns:a16="http://schemas.microsoft.com/office/drawing/2014/main" id="{76A4F98C-B4B0-071D-4F6E-CCA477FEF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215" y="3211768"/>
              <a:ext cx="1192440" cy="434464"/>
            </a:xfrm>
            <a:prstGeom prst="rect">
              <a:avLst/>
            </a:prstGeom>
            <a:solidFill>
              <a:schemeClr val="bg1"/>
            </a:solidFill>
          </p:spPr>
        </p:pic>
      </p:grpSp>
    </p:spTree>
    <p:extLst>
      <p:ext uri="{BB962C8B-B14F-4D97-AF65-F5344CB8AC3E}">
        <p14:creationId xmlns:p14="http://schemas.microsoft.com/office/powerpoint/2010/main" val="65280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408854" y="2739892"/>
            <a:ext cx="73686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5. </a:t>
            </a:r>
            <a:r>
              <a:rPr lang="en-US" sz="4400" kern="1200" dirty="0">
                <a:solidFill>
                  <a:schemeClr val="tx1"/>
                </a:solidFill>
                <a:latin typeface="Effra Medium" panose="020B0603020203020204" pitchFamily="34" charset="0"/>
                <a:ea typeface="+mn-ea"/>
                <a:cs typeface="+mn-cs"/>
              </a:rPr>
              <a:t>Fundamental</a:t>
            </a:r>
            <a:r>
              <a:rPr lang="en-US" sz="4400" dirty="0">
                <a:solidFill>
                  <a:schemeClr val="tx1">
                    <a:lumMod val="85000"/>
                    <a:lumOff val="15000"/>
                  </a:schemeClr>
                </a:solidFill>
                <a:latin typeface="Effra" panose="020B0603020203020204" pitchFamily="34" charset="0"/>
                <a:cs typeface="Effra" panose="020B0603020203020204" pitchFamily="34" charset="0"/>
              </a:rPr>
              <a:t> Kafka Concepts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04276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effectLst>
            <a:outerShdw blurRad="762000" dist="381000" dir="5400000" algn="t" rotWithShape="0">
              <a:prstClr val="black">
                <a:alpha val="30000"/>
              </a:prstClr>
            </a:outerShdw>
          </a:effectLst>
        </p:spPr>
        <p:txBody>
          <a:bodyPr vert="horz" lIns="0" tIns="192024" rIns="0" bIns="0" rtlCol="0" anchor="t" anchorCtr="0">
            <a:noAutofit/>
          </a:bodyPr>
          <a:lstStyle/>
          <a:p>
            <a:pPr defTabSz="749808"/>
            <a:r>
              <a:rPr lang="en-US" sz="6560" b="1" i="0" kern="1200">
                <a:solidFill>
                  <a:schemeClr val="tx1"/>
                </a:solidFill>
                <a:latin typeface="+mj-lt"/>
                <a:ea typeface="Montserrat Black" charset="0"/>
                <a:cs typeface="Montserrat Black" charset="0"/>
              </a:rPr>
              <a:t>Agenda</a:t>
            </a:r>
            <a:endParaRPr lang="en-US" sz="8000" dirty="0">
              <a:latin typeface="+mj-lt"/>
              <a:cs typeface="Effra" panose="020B0603020203020204" pitchFamily="34" charset="0"/>
            </a:endParaRPr>
          </a:p>
        </p:txBody>
      </p:sp>
      <p:sp>
        <p:nvSpPr>
          <p:cNvPr id="4" name="TextBox 3">
            <a:extLst>
              <a:ext uri="{FF2B5EF4-FFF2-40B4-BE49-F238E27FC236}">
                <a16:creationId xmlns:a16="http://schemas.microsoft.com/office/drawing/2014/main" id="{D3FDE918-7BBA-2008-078C-47BB83844831}"/>
              </a:ext>
            </a:extLst>
          </p:cNvPr>
          <p:cNvSpPr txBox="1"/>
          <p:nvPr/>
        </p:nvSpPr>
        <p:spPr>
          <a:xfrm>
            <a:off x="1370643" y="1759525"/>
            <a:ext cx="4156144" cy="4291175"/>
          </a:xfrm>
          <a:prstGeom prst="rect">
            <a:avLst/>
          </a:prstGeom>
          <a:noFill/>
        </p:spPr>
        <p:txBody>
          <a:bodyPr wrap="square">
            <a:spAutoFit/>
          </a:bodyPr>
          <a:lstStyle/>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01. </a:t>
            </a:r>
            <a:r>
              <a:rPr lang="en-US" sz="1600" kern="1200" dirty="0">
                <a:solidFill>
                  <a:schemeClr val="tx1"/>
                </a:solidFill>
                <a:latin typeface="Effra Medium" panose="020B0603020203020204" pitchFamily="34" charset="0"/>
                <a:ea typeface="+mn-ea"/>
                <a:cs typeface="+mn-cs"/>
              </a:rPr>
              <a:t>Introduction</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02. </a:t>
            </a:r>
            <a:r>
              <a:rPr lang="en-US" sz="1600" kern="1200" dirty="0">
                <a:solidFill>
                  <a:schemeClr val="tx1"/>
                </a:solidFill>
                <a:latin typeface="Effra Medium" panose="020B0603020203020204" pitchFamily="34" charset="0"/>
                <a:ea typeface="+mn-ea"/>
                <a:cs typeface="+mn-cs"/>
              </a:rPr>
              <a:t>Pre-Requirements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03. </a:t>
            </a:r>
            <a:r>
              <a:rPr lang="en-US" sz="1600" kern="1200" dirty="0">
                <a:solidFill>
                  <a:schemeClr val="tx1"/>
                </a:solidFill>
                <a:latin typeface="Effra Medium" panose="020B0603020203020204" pitchFamily="34" charset="0"/>
                <a:ea typeface="+mn-ea"/>
                <a:cs typeface="+mn-cs"/>
              </a:rPr>
              <a:t>The Origin of the Name</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04</a:t>
            </a:r>
            <a:r>
              <a:rPr lang="en-US" sz="1600" kern="1200" dirty="0">
                <a:solidFill>
                  <a:schemeClr val="tx1"/>
                </a:solidFill>
                <a:latin typeface="Effra Medium" panose="020B0603020203020204" pitchFamily="34" charset="0"/>
                <a:ea typeface="+mn-ea"/>
                <a:cs typeface="+mn-cs"/>
              </a:rPr>
              <a:t>. The Kafka Paradigm</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05. </a:t>
            </a:r>
            <a:r>
              <a:rPr lang="en-US" sz="1600" kern="1200" dirty="0">
                <a:solidFill>
                  <a:schemeClr val="tx1"/>
                </a:solidFill>
                <a:latin typeface="Effra Medium" panose="020B0603020203020204" pitchFamily="34" charset="0"/>
                <a:ea typeface="+mn-ea"/>
                <a:cs typeface="+mn-cs"/>
              </a:rPr>
              <a:t>Fundamental Kafka Concepts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06. </a:t>
            </a:r>
            <a:r>
              <a:rPr lang="en-US" sz="1600" kern="1200" dirty="0">
                <a:latin typeface="Effra Medium" panose="020B0603020203020204" pitchFamily="34" charset="0"/>
                <a:ea typeface="+mn-ea"/>
                <a:cs typeface="+mn-cs"/>
              </a:rPr>
              <a:t>Lab Time</a:t>
            </a:r>
            <a:endParaRPr lang="en-US" sz="1600" kern="1200" dirty="0">
              <a:solidFill>
                <a:schemeClr val="tx1"/>
              </a:solidFill>
              <a:latin typeface="Effra Medium" panose="020B0603020203020204" pitchFamily="34" charset="0"/>
              <a:ea typeface="+mn-ea"/>
              <a:cs typeface="+mn-cs"/>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07. </a:t>
            </a:r>
            <a:r>
              <a:rPr lang="en-US" sz="1600" kern="1200" dirty="0">
                <a:solidFill>
                  <a:schemeClr val="tx1"/>
                </a:solidFill>
                <a:latin typeface="Effra Medium" panose="020B0603020203020204" pitchFamily="34" charset="0"/>
                <a:ea typeface="+mn-ea"/>
                <a:cs typeface="+mn-cs"/>
              </a:rPr>
              <a:t>Kafka CLI Tools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08. </a:t>
            </a:r>
            <a:r>
              <a:rPr lang="en-US" sz="1600" dirty="0">
                <a:solidFill>
                  <a:schemeClr val="tx1">
                    <a:lumMod val="85000"/>
                    <a:lumOff val="15000"/>
                  </a:schemeClr>
                </a:solidFill>
                <a:latin typeface="Effra" panose="020B0603020203020204" pitchFamily="34" charset="0"/>
                <a:cs typeface="Effra" panose="020B0603020203020204" pitchFamily="34" charset="0"/>
              </a:rPr>
              <a:t>Kafka Related Projects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dirty="0">
                <a:solidFill>
                  <a:srgbClr val="009CDE"/>
                </a:solidFill>
                <a:latin typeface="Effra Medium" panose="020B0603020203020204" pitchFamily="34" charset="0"/>
              </a:rPr>
              <a:t>0</a:t>
            </a:r>
            <a:r>
              <a:rPr lang="en-US" sz="1600" kern="1200" dirty="0">
                <a:solidFill>
                  <a:srgbClr val="009CDE"/>
                </a:solidFill>
                <a:latin typeface="Effra Medium" panose="020B0603020203020204" pitchFamily="34" charset="0"/>
                <a:ea typeface="+mn-ea"/>
                <a:cs typeface="+mn-cs"/>
              </a:rPr>
              <a:t>9. </a:t>
            </a:r>
            <a:r>
              <a:rPr lang="en-US" sz="1600" dirty="0">
                <a:latin typeface="Effra Medium" panose="020B0603020203020204" pitchFamily="34" charset="0"/>
              </a:rPr>
              <a:t>A Note on Serialization</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10. </a:t>
            </a:r>
            <a:r>
              <a:rPr lang="en-US" sz="1600" dirty="0">
                <a:latin typeface="Effra Medium" panose="020B0603020203020204" pitchFamily="34" charset="0"/>
              </a:rPr>
              <a:t>Final Quiz</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endParaRPr lang="en-US" sz="1600" dirty="0">
              <a:latin typeface="Effra Medium" panose="020B0603020203020204" pitchFamily="34" charset="0"/>
              <a:cs typeface="Effra Medium" panose="020B0603020203020204" pitchFamily="34" charset="0"/>
            </a:endParaRPr>
          </a:p>
        </p:txBody>
      </p:sp>
      <p:pic>
        <p:nvPicPr>
          <p:cNvPr id="3" name="Picture 2" descr="A picture containing icon&#10;&#10;Description automatically generated">
            <a:extLst>
              <a:ext uri="{FF2B5EF4-FFF2-40B4-BE49-F238E27FC236}">
                <a16:creationId xmlns:a16="http://schemas.microsoft.com/office/drawing/2014/main" id="{D60F5EF8-D5AE-23D6-DF44-3BE7349C13A2}"/>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26" name="Picture 2" descr="Agenda For Meeting List Of Event With Remind Flat Template Of Schedule With  Time For Business Plan Summary In School Important Document With Program On  Board Presentation With Memo Vector - Arte">
            <a:extLst>
              <a:ext uri="{FF2B5EF4-FFF2-40B4-BE49-F238E27FC236}">
                <a16:creationId xmlns:a16="http://schemas.microsoft.com/office/drawing/2014/main" id="{E4DEC778-987A-0B67-9EDF-0A099003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214" y="1690688"/>
            <a:ext cx="3582933" cy="42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4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34903" y="2081048"/>
            <a:ext cx="3888814" cy="390858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Producers</a:t>
            </a:r>
          </a:p>
          <a:p>
            <a:pPr marL="342900" indent="-342900">
              <a:lnSpc>
                <a:spcPct val="150000"/>
              </a:lnSpc>
              <a:spcBef>
                <a:spcPts val="1000"/>
              </a:spcBef>
              <a:buFont typeface="Arial" panose="020B0604020202020204" pitchFamily="34" charset="0"/>
              <a:buChar char="•"/>
            </a:pPr>
            <a:r>
              <a:rPr lang="en-US" sz="2000" dirty="0"/>
              <a:t>Consumers</a:t>
            </a:r>
          </a:p>
          <a:p>
            <a:pPr marL="342900" indent="-342900">
              <a:lnSpc>
                <a:spcPct val="150000"/>
              </a:lnSpc>
              <a:spcBef>
                <a:spcPts val="1000"/>
              </a:spcBef>
              <a:buFont typeface="Arial" panose="020B0604020202020204" pitchFamily="34" charset="0"/>
              <a:buChar char="•"/>
            </a:pPr>
            <a:r>
              <a:rPr lang="en-US" sz="2000" dirty="0"/>
              <a:t>Consumer Groups</a:t>
            </a:r>
          </a:p>
          <a:p>
            <a:pPr marL="342900" indent="-342900">
              <a:lnSpc>
                <a:spcPct val="150000"/>
              </a:lnSpc>
              <a:spcBef>
                <a:spcPts val="1000"/>
              </a:spcBef>
              <a:buFont typeface="Arial" panose="020B0604020202020204" pitchFamily="34" charset="0"/>
              <a:buChar char="•"/>
            </a:pPr>
            <a:r>
              <a:rPr lang="en-US" sz="2000" dirty="0"/>
              <a:t>Messages</a:t>
            </a:r>
          </a:p>
          <a:p>
            <a:pPr marL="342900" indent="-342900">
              <a:lnSpc>
                <a:spcPct val="150000"/>
              </a:lnSpc>
              <a:spcBef>
                <a:spcPts val="1000"/>
              </a:spcBef>
              <a:buFont typeface="Arial" panose="020B0604020202020204" pitchFamily="34" charset="0"/>
              <a:buChar char="•"/>
            </a:pPr>
            <a:r>
              <a:rPr lang="en-US" sz="2000" dirty="0"/>
              <a:t>Topics</a:t>
            </a:r>
          </a:p>
          <a:p>
            <a:pPr marL="342900" indent="-342900">
              <a:lnSpc>
                <a:spcPct val="150000"/>
              </a:lnSpc>
              <a:spcBef>
                <a:spcPts val="1000"/>
              </a:spcBef>
              <a:buFont typeface="Arial" panose="020B0604020202020204" pitchFamily="34" charset="0"/>
              <a:buChar char="•"/>
            </a:pPr>
            <a:r>
              <a:rPr lang="en-US" sz="2000" dirty="0"/>
              <a:t>Partitions</a:t>
            </a:r>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94738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45976" y="2507979"/>
            <a:ext cx="3888814" cy="276666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Replication (leader/replicas – </a:t>
            </a:r>
            <a:r>
              <a:rPr lang="en-US" sz="2000" dirty="0" err="1"/>
              <a:t>in&amp;out</a:t>
            </a:r>
            <a:r>
              <a:rPr lang="en-US" sz="2000" dirty="0"/>
              <a:t> of sync) </a:t>
            </a:r>
          </a:p>
          <a:p>
            <a:pPr marL="342900" indent="-342900">
              <a:lnSpc>
                <a:spcPct val="150000"/>
              </a:lnSpc>
              <a:spcBef>
                <a:spcPts val="1000"/>
              </a:spcBef>
              <a:buFont typeface="Arial" panose="020B0604020202020204" pitchFamily="34" charset="0"/>
              <a:buChar char="•"/>
            </a:pPr>
            <a:r>
              <a:rPr lang="en-US" sz="2000" dirty="0"/>
              <a:t>Cluster/Brokers</a:t>
            </a:r>
          </a:p>
          <a:p>
            <a:pPr marL="342900" indent="-342900">
              <a:lnSpc>
                <a:spcPct val="150000"/>
              </a:lnSpc>
              <a:spcBef>
                <a:spcPts val="1000"/>
              </a:spcBef>
              <a:buFont typeface="Arial" panose="020B0604020202020204" pitchFamily="34" charset="0"/>
              <a:buChar char="•"/>
            </a:pPr>
            <a:r>
              <a:rPr lang="en-US" sz="2000" dirty="0"/>
              <a:t>Metadata Server</a:t>
            </a:r>
          </a:p>
          <a:p>
            <a:pPr marL="114300" indent="-228600">
              <a:lnSpc>
                <a:spcPct val="15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485060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3774671" cy="4482562"/>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b="1" dirty="0"/>
              <a:t>Setting up a producer:</a:t>
            </a:r>
          </a:p>
          <a:p>
            <a:pPr marL="742950" lvl="1" indent="-285750">
              <a:lnSpc>
                <a:spcPct val="90000"/>
              </a:lnSpc>
              <a:spcBef>
                <a:spcPts val="1000"/>
              </a:spcBef>
              <a:buFont typeface="Arial" panose="020B0604020202020204" pitchFamily="34" charset="0"/>
              <a:buChar char="•"/>
            </a:pPr>
            <a:r>
              <a:rPr lang="en-US" dirty="0" err="1"/>
              <a:t>bootstrap.servers</a:t>
            </a:r>
            <a:r>
              <a:rPr lang="en-US" dirty="0"/>
              <a:t>, </a:t>
            </a:r>
            <a:r>
              <a:rPr lang="en-US" dirty="0" err="1"/>
              <a:t>key.serializer</a:t>
            </a:r>
            <a:r>
              <a:rPr lang="en-US" dirty="0"/>
              <a:t>, </a:t>
            </a:r>
            <a:r>
              <a:rPr lang="en-US" dirty="0" err="1"/>
              <a:t>value.serializer</a:t>
            </a:r>
            <a:endParaRPr lang="en-US" b="1" dirty="0"/>
          </a:p>
          <a:p>
            <a:pPr marL="285750" indent="-285750">
              <a:lnSpc>
                <a:spcPct val="90000"/>
              </a:lnSpc>
              <a:spcBef>
                <a:spcPts val="1000"/>
              </a:spcBef>
              <a:buFont typeface="Arial" panose="020B0604020202020204" pitchFamily="34" charset="0"/>
              <a:buChar char="•"/>
            </a:pPr>
            <a:r>
              <a:rPr lang="en-US" b="1" dirty="0"/>
              <a:t>Building Producer Records:</a:t>
            </a:r>
          </a:p>
          <a:p>
            <a:pPr marL="742950" lvl="1" indent="-285750">
              <a:lnSpc>
                <a:spcPct val="90000"/>
              </a:lnSpc>
              <a:spcBef>
                <a:spcPts val="1000"/>
              </a:spcBef>
              <a:buFont typeface="Arial" panose="020B0604020202020204" pitchFamily="34" charset="0"/>
              <a:buChar char="•"/>
            </a:pPr>
            <a:r>
              <a:rPr lang="en-US" dirty="0"/>
              <a:t>Topic, Value, Partition (optional), Key (optional), Headers (optional)</a:t>
            </a:r>
          </a:p>
          <a:p>
            <a:pPr marL="285750" indent="-285750">
              <a:lnSpc>
                <a:spcPct val="90000"/>
              </a:lnSpc>
              <a:spcBef>
                <a:spcPts val="1000"/>
              </a:spcBef>
              <a:buFont typeface="Arial" panose="020B0604020202020204" pitchFamily="34" charset="0"/>
              <a:buChar char="•"/>
            </a:pPr>
            <a:r>
              <a:rPr lang="en-US" b="1" dirty="0"/>
              <a:t>Serializing</a:t>
            </a:r>
          </a:p>
          <a:p>
            <a:pPr marL="285750" indent="-285750">
              <a:lnSpc>
                <a:spcPct val="90000"/>
              </a:lnSpc>
              <a:spcBef>
                <a:spcPts val="1000"/>
              </a:spcBef>
              <a:buFont typeface="Arial" panose="020B0604020202020204" pitchFamily="34" charset="0"/>
              <a:buChar char="•"/>
            </a:pPr>
            <a:r>
              <a:rPr lang="en-US" b="1" dirty="0"/>
              <a:t>Batching</a:t>
            </a:r>
          </a:p>
          <a:p>
            <a:pPr marL="742950" lvl="1" indent="-285750">
              <a:lnSpc>
                <a:spcPct val="90000"/>
              </a:lnSpc>
              <a:spcBef>
                <a:spcPts val="1000"/>
              </a:spcBef>
              <a:buFont typeface="Arial" panose="020B0604020202020204" pitchFamily="34" charset="0"/>
              <a:buChar char="•"/>
            </a:pPr>
            <a:r>
              <a:rPr lang="en-US" dirty="0"/>
              <a:t>By size, by time</a:t>
            </a:r>
          </a:p>
          <a:p>
            <a:pPr marL="285750" indent="-285750">
              <a:lnSpc>
                <a:spcPct val="90000"/>
              </a:lnSpc>
              <a:spcBef>
                <a:spcPts val="1000"/>
              </a:spcBef>
              <a:buFont typeface="Arial" panose="020B0604020202020204" pitchFamily="34" charset="0"/>
              <a:buChar char="•"/>
            </a:pPr>
            <a:r>
              <a:rPr lang="en-US" b="1" dirty="0"/>
              <a:t>Partitioning</a:t>
            </a:r>
          </a:p>
          <a:p>
            <a:pPr marL="285750" indent="-285750">
              <a:lnSpc>
                <a:spcPct val="90000"/>
              </a:lnSpc>
              <a:spcBef>
                <a:spcPts val="1000"/>
              </a:spcBef>
              <a:buFont typeface="Arial" panose="020B0604020202020204" pitchFamily="34" charset="0"/>
              <a:buChar char="•"/>
            </a:pPr>
            <a:r>
              <a:rPr lang="en-US" b="1" dirty="0"/>
              <a:t>Sending and retrying on transient errors</a:t>
            </a:r>
          </a:p>
          <a:p>
            <a:pPr marL="285750" indent="-285750">
              <a:lnSpc>
                <a:spcPct val="90000"/>
              </a:lnSpc>
              <a:spcBef>
                <a:spcPts val="1000"/>
              </a:spcBef>
              <a:buFont typeface="Arial" panose="020B0604020202020204" pitchFamily="34" charset="0"/>
              <a:buChar char="•"/>
            </a:pPr>
            <a:endParaRPr lang="en-US" dirty="0"/>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643299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68584"/>
            <a:ext cx="3610510" cy="5071263"/>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100" dirty="0"/>
              <a:t>Important Configurations:</a:t>
            </a:r>
          </a:p>
          <a:p>
            <a:pPr>
              <a:lnSpc>
                <a:spcPct val="90000"/>
              </a:lnSpc>
              <a:spcBef>
                <a:spcPts val="1000"/>
              </a:spcBef>
            </a:pPr>
            <a:endParaRPr lang="en-US" sz="1100" dirty="0"/>
          </a:p>
          <a:p>
            <a:pPr indent="-228600">
              <a:lnSpc>
                <a:spcPct val="150000"/>
              </a:lnSpc>
              <a:spcBef>
                <a:spcPts val="1000"/>
              </a:spcBef>
              <a:buFont typeface="Arial" panose="020B0604020202020204" pitchFamily="34" charset="0"/>
              <a:buChar char="•"/>
            </a:pPr>
            <a:r>
              <a:rPr lang="en-US" sz="1300" dirty="0" err="1"/>
              <a:t>delivery.timeout.ms</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300" dirty="0" err="1"/>
              <a:t>compression.type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300" dirty="0" err="1"/>
              <a:t>batch.size</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300" dirty="0" err="1"/>
              <a:t>max.request.size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a:p>
            <a:pPr indent="-228600">
              <a:lnSpc>
                <a:spcPct val="150000"/>
              </a:lnSpc>
              <a:spcBef>
                <a:spcPts val="1000"/>
              </a:spcBef>
              <a:buFont typeface="Arial" panose="020B0604020202020204" pitchFamily="34" charset="0"/>
              <a:buChar char="•"/>
            </a:pPr>
            <a:endParaRPr lang="en-US" sz="1100" dirty="0"/>
          </a:p>
          <a:p>
            <a:pPr marL="342900" indent="-228600">
              <a:lnSpc>
                <a:spcPct val="90000"/>
              </a:lnSpc>
              <a:spcBef>
                <a:spcPts val="1000"/>
              </a:spcBef>
              <a:buFont typeface="Arial" panose="020B0604020202020204" pitchFamily="34" charset="0"/>
              <a:buChar char="•"/>
            </a:pPr>
            <a:endParaRPr lang="en-US" sz="1100" dirty="0"/>
          </a:p>
        </p:txBody>
      </p:sp>
      <p:pic>
        <p:nvPicPr>
          <p:cNvPr id="8" name="Picture 7" descr="A diagram of a computer program&#10;&#10;Description automatically generated with medium confidence">
            <a:extLst>
              <a:ext uri="{FF2B5EF4-FFF2-40B4-BE49-F238E27FC236}">
                <a16:creationId xmlns:a16="http://schemas.microsoft.com/office/drawing/2014/main" id="{59C35666-9F29-53EF-34FC-D0F28665A2A2}"/>
              </a:ext>
            </a:extLst>
          </p:cNvPr>
          <p:cNvPicPr>
            <a:picLocks noChangeAspect="1"/>
          </p:cNvPicPr>
          <p:nvPr/>
        </p:nvPicPr>
        <p:blipFill>
          <a:blip r:embed="rId3"/>
          <a:stretch>
            <a:fillRect/>
          </a:stretch>
        </p:blipFill>
        <p:spPr>
          <a:xfrm>
            <a:off x="5846169" y="2288011"/>
            <a:ext cx="5507631" cy="2281978"/>
          </a:xfrm>
          <a:prstGeom prst="rect">
            <a:avLst/>
          </a:prstGeom>
        </p:spPr>
      </p:pic>
    </p:spTree>
    <p:extLst>
      <p:ext uri="{BB962C8B-B14F-4D97-AF65-F5344CB8AC3E}">
        <p14:creationId xmlns:p14="http://schemas.microsoft.com/office/powerpoint/2010/main" val="260173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448522"/>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908D62-A5C0-425D-3C35-EB66FD25D75D}"/>
              </a:ext>
            </a:extLst>
          </p:cNvPr>
          <p:cNvSpPr txBox="1"/>
          <p:nvPr/>
        </p:nvSpPr>
        <p:spPr>
          <a:xfrm>
            <a:off x="981816" y="3286352"/>
            <a:ext cx="4115970" cy="2087817"/>
          </a:xfrm>
          <a:prstGeom prst="rect">
            <a:avLst/>
          </a:prstGeom>
        </p:spPr>
        <p:txBody>
          <a:bodyPr vert="horz" lIns="91440" tIns="45720" rIns="91440" bIns="45720" rtlCol="0">
            <a:normAutofit/>
          </a:bodyPr>
          <a:lstStyle/>
          <a:p>
            <a:pPr>
              <a:lnSpc>
                <a:spcPct val="90000"/>
              </a:lnSpc>
              <a:spcBef>
                <a:spcPts val="1000"/>
              </a:spcBef>
            </a:pPr>
            <a:r>
              <a:rPr lang="en-US" sz="16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600" dirty="0">
                <a:solidFill>
                  <a:schemeClr val="tx1">
                    <a:lumMod val="85000"/>
                    <a:lumOff val="15000"/>
                  </a:schemeClr>
                </a:solidFill>
              </a:rPr>
              <a:t>Examples: Avro, </a:t>
            </a:r>
            <a:r>
              <a:rPr lang="en-US" sz="1600" dirty="0" err="1">
                <a:solidFill>
                  <a:schemeClr val="tx1">
                    <a:lumMod val="85000"/>
                    <a:lumOff val="15000"/>
                  </a:schemeClr>
                </a:solidFill>
              </a:rPr>
              <a:t>Protobuf</a:t>
            </a:r>
            <a:r>
              <a:rPr lang="en-US" sz="1600" dirty="0">
                <a:solidFill>
                  <a:schemeClr val="tx1">
                    <a:lumMod val="85000"/>
                    <a:lumOff val="15000"/>
                  </a:schemeClr>
                </a:solidFill>
              </a:rPr>
              <a:t>, JSON</a:t>
            </a:r>
          </a:p>
          <a:p>
            <a:pPr>
              <a:lnSpc>
                <a:spcPct val="90000"/>
              </a:lnSpc>
              <a:spcBef>
                <a:spcPts val="1000"/>
              </a:spcBef>
            </a:pPr>
            <a:endParaRPr lang="en-US" sz="1600" dirty="0">
              <a:solidFill>
                <a:schemeClr val="tx1">
                  <a:lumMod val="85000"/>
                  <a:lumOff val="15000"/>
                </a:schemeClr>
              </a:solidFill>
            </a:endParaRPr>
          </a:p>
        </p:txBody>
      </p:sp>
      <p:sp>
        <p:nvSpPr>
          <p:cNvPr id="8" name="Title 1">
            <a:extLst>
              <a:ext uri="{FF2B5EF4-FFF2-40B4-BE49-F238E27FC236}">
                <a16:creationId xmlns:a16="http://schemas.microsoft.com/office/drawing/2014/main" id="{40246B08-2DCE-87EE-8BA9-D89756ED0EED}"/>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AB031F06-D2B0-D303-24E6-160134071F07}"/>
              </a:ext>
            </a:extLst>
          </p:cNvPr>
          <p:cNvSpPr txBox="1"/>
          <p:nvPr/>
        </p:nvSpPr>
        <p:spPr>
          <a:xfrm>
            <a:off x="802870" y="1581936"/>
            <a:ext cx="3427001" cy="636283"/>
          </a:xfrm>
          <a:prstGeom prst="rect">
            <a:avLst/>
          </a:prstGeom>
        </p:spPr>
        <p:txBody>
          <a:bodyPr vert="horz" lIns="91440" tIns="45720" rIns="91440" bIns="45720" rtlCol="0">
            <a:normAutofit/>
          </a:bodyPr>
          <a:lstStyle/>
          <a:p>
            <a:pPr>
              <a:lnSpc>
                <a:spcPct val="90000"/>
              </a:lnSpc>
              <a:spcBef>
                <a:spcPts val="1000"/>
              </a:spcBef>
            </a:pPr>
            <a:r>
              <a:rPr lang="en-US" dirty="0"/>
              <a:t>What is serialization and why do we need it?</a:t>
            </a:r>
          </a:p>
        </p:txBody>
      </p:sp>
    </p:spTree>
    <p:extLst>
      <p:ext uri="{BB962C8B-B14F-4D97-AF65-F5344CB8AC3E}">
        <p14:creationId xmlns:p14="http://schemas.microsoft.com/office/powerpoint/2010/main" val="4274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B7362B6-409C-62E5-B3C7-024E2380E9B5}"/>
              </a:ext>
            </a:extLst>
          </p:cNvPr>
          <p:cNvSpPr txBox="1"/>
          <p:nvPr/>
        </p:nvSpPr>
        <p:spPr>
          <a:xfrm>
            <a:off x="862364" y="1871743"/>
            <a:ext cx="3427001" cy="412464"/>
          </a:xfrm>
          <a:prstGeom prst="rect">
            <a:avLst/>
          </a:prstGeom>
        </p:spPr>
        <p:txBody>
          <a:bodyPr vert="horz" lIns="91440" tIns="45720" rIns="91440" bIns="45720" rtlCol="0">
            <a:normAutofit/>
          </a:bodyPr>
          <a:lstStyle/>
          <a:p>
            <a:pPr>
              <a:lnSpc>
                <a:spcPct val="90000"/>
              </a:lnSpc>
              <a:spcBef>
                <a:spcPts val="1000"/>
              </a:spcBef>
            </a:pPr>
            <a:r>
              <a:rPr lang="en-US" sz="2000" dirty="0"/>
              <a:t>Why do we need partitions?</a:t>
            </a:r>
          </a:p>
          <a:p>
            <a:pPr marL="342900" indent="-228600">
              <a:lnSpc>
                <a:spcPct val="90000"/>
              </a:lnSpc>
              <a:spcBef>
                <a:spcPts val="1000"/>
              </a:spcBef>
              <a:buFont typeface="Arial" panose="020B0604020202020204" pitchFamily="34" charset="0"/>
              <a:buChar char="•"/>
            </a:pPr>
            <a:endParaRPr lang="en-US" sz="2000" dirty="0"/>
          </a:p>
        </p:txBody>
      </p:sp>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445457" y="1772941"/>
            <a:ext cx="6155141" cy="3335858"/>
          </a:xfrm>
          <a:prstGeom prst="rect">
            <a:avLst/>
          </a:prstGeom>
        </p:spPr>
      </p:pic>
      <p:pic>
        <p:nvPicPr>
          <p:cNvPr id="5" name="Picture 2">
            <a:extLst>
              <a:ext uri="{FF2B5EF4-FFF2-40B4-BE49-F238E27FC236}">
                <a16:creationId xmlns:a16="http://schemas.microsoft.com/office/drawing/2014/main" id="{43EDE181-FA3D-9395-1AEA-CA2D003E7D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2364" y="2657357"/>
            <a:ext cx="3247692" cy="3247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E9C2-3082-AE2F-B772-CECC85BDC92A}"/>
              </a:ext>
            </a:extLst>
          </p:cNvPr>
          <p:cNvSpPr txBox="1"/>
          <p:nvPr/>
        </p:nvSpPr>
        <p:spPr>
          <a:xfrm>
            <a:off x="1693680" y="3122388"/>
            <a:ext cx="1585060" cy="1448715"/>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2000" dirty="0"/>
              <a:t>Scalability </a:t>
            </a:r>
          </a:p>
          <a:p>
            <a:pPr indent="-228600">
              <a:lnSpc>
                <a:spcPct val="90000"/>
              </a:lnSpc>
              <a:spcBef>
                <a:spcPts val="1000"/>
              </a:spcBef>
              <a:buFont typeface="Arial" panose="020B0604020202020204" pitchFamily="34" charset="0"/>
              <a:buChar char="•"/>
            </a:pPr>
            <a:r>
              <a:rPr lang="en-US" sz="2000" dirty="0"/>
              <a:t>Resiliency </a:t>
            </a:r>
          </a:p>
          <a:p>
            <a:pPr indent="-228600">
              <a:lnSpc>
                <a:spcPct val="90000"/>
              </a:lnSpc>
              <a:spcBef>
                <a:spcPts val="1000"/>
              </a:spcBef>
              <a:buFont typeface="Arial" panose="020B0604020202020204" pitchFamily="34" charset="0"/>
              <a:buChar char="•"/>
            </a:pPr>
            <a:r>
              <a:rPr lang="en-US" sz="2000" dirty="0"/>
              <a:t>Ordering</a:t>
            </a:r>
          </a:p>
          <a:p>
            <a:pPr indent="-228600">
              <a:lnSpc>
                <a:spcPct val="90000"/>
              </a:lnSpc>
              <a:spcBef>
                <a:spcPts val="1000"/>
              </a:spcBef>
              <a:buFont typeface="Arial" panose="020B0604020202020204" pitchFamily="34" charset="0"/>
              <a:buChar char="•"/>
            </a:pPr>
            <a:endParaRPr lang="en-US" sz="2000" dirty="0"/>
          </a:p>
          <a:p>
            <a:pPr marL="342900" indent="-228600">
              <a:lnSpc>
                <a:spcPct val="90000"/>
              </a:lnSpc>
              <a:spcBef>
                <a:spcPts val="1000"/>
              </a:spcBef>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19E76EF-66CA-27DA-AB0A-1173D439F1FB}"/>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3183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700771"/>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926E1-38A5-EC75-9019-60755F618FCA}"/>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A0FFE9CD-D74E-57BE-D59A-AF430B01999E}"/>
              </a:ext>
            </a:extLst>
          </p:cNvPr>
          <p:cNvSpPr txBox="1"/>
          <p:nvPr/>
        </p:nvSpPr>
        <p:spPr>
          <a:xfrm>
            <a:off x="1078380" y="4036610"/>
            <a:ext cx="3172656" cy="587300"/>
          </a:xfrm>
          <a:prstGeom prst="rect">
            <a:avLst/>
          </a:prstGeom>
        </p:spPr>
        <p:txBody>
          <a:bodyPr vert="horz" lIns="91440" tIns="45720" rIns="91440" bIns="45720" rtlCol="0">
            <a:normAutofit/>
          </a:bodyPr>
          <a:lstStyle/>
          <a:p>
            <a:pPr>
              <a:lnSpc>
                <a:spcPct val="90000"/>
              </a:lnSpc>
              <a:spcBef>
                <a:spcPts val="1000"/>
              </a:spcBef>
            </a:pPr>
            <a:r>
              <a:rPr lang="en-US" dirty="0"/>
              <a:t>Ordering and horizontal scaling!</a:t>
            </a:r>
          </a:p>
          <a:p>
            <a:pPr>
              <a:lnSpc>
                <a:spcPct val="90000"/>
              </a:lnSpc>
              <a:spcBef>
                <a:spcPts val="1000"/>
              </a:spcBef>
            </a:pPr>
            <a:endParaRPr lang="en-US" dirty="0"/>
          </a:p>
        </p:txBody>
      </p:sp>
      <p:sp>
        <p:nvSpPr>
          <p:cNvPr id="8" name="TextBox 7">
            <a:extLst>
              <a:ext uri="{FF2B5EF4-FFF2-40B4-BE49-F238E27FC236}">
                <a16:creationId xmlns:a16="http://schemas.microsoft.com/office/drawing/2014/main" id="{1C4D0E3A-1379-F281-9C5A-CEA8B2C4CC5B}"/>
              </a:ext>
            </a:extLst>
          </p:cNvPr>
          <p:cNvSpPr txBox="1"/>
          <p:nvPr/>
        </p:nvSpPr>
        <p:spPr>
          <a:xfrm>
            <a:off x="802870" y="1581936"/>
            <a:ext cx="3739341" cy="1023691"/>
          </a:xfrm>
          <a:prstGeom prst="rect">
            <a:avLst/>
          </a:prstGeom>
        </p:spPr>
        <p:txBody>
          <a:bodyPr vert="horz" lIns="91440" tIns="45720" rIns="91440" bIns="45720" rtlCol="0">
            <a:normAutofit/>
          </a:bodyPr>
          <a:lstStyle/>
          <a:p>
            <a:pPr>
              <a:lnSpc>
                <a:spcPct val="90000"/>
              </a:lnSpc>
              <a:spcBef>
                <a:spcPts val="1000"/>
              </a:spcBef>
            </a:pPr>
            <a:r>
              <a:rPr lang="en-US" dirty="0"/>
              <a:t>What is the advantage of having the message’s key defining the partition in which the message will be placed?</a:t>
            </a:r>
          </a:p>
        </p:txBody>
      </p:sp>
    </p:spTree>
    <p:extLst>
      <p:ext uri="{BB962C8B-B14F-4D97-AF65-F5344CB8AC3E}">
        <p14:creationId xmlns:p14="http://schemas.microsoft.com/office/powerpoint/2010/main" val="22019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4046922" cy="636283"/>
          </a:xfrm>
          <a:prstGeom prst="rect">
            <a:avLst/>
          </a:prstGeom>
        </p:spPr>
        <p:txBody>
          <a:bodyPr vert="horz" lIns="91440" tIns="45720" rIns="91440" bIns="45720" rtlCol="0">
            <a:normAutofit/>
          </a:bodyPr>
          <a:lstStyle/>
          <a:p>
            <a:pPr>
              <a:lnSpc>
                <a:spcPct val="90000"/>
              </a:lnSpc>
              <a:spcBef>
                <a:spcPts val="1000"/>
              </a:spcBef>
            </a:pPr>
            <a:r>
              <a:rPr lang="en-US" dirty="0"/>
              <a:t>What tradeoffs are being made with batching?</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868" y="252773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600F-419C-7DF5-CB2C-9C3228EC0168}"/>
              </a:ext>
            </a:extLst>
          </p:cNvPr>
          <p:cNvSpPr txBox="1"/>
          <p:nvPr/>
        </p:nvSpPr>
        <p:spPr>
          <a:xfrm>
            <a:off x="1102619" y="3027495"/>
            <a:ext cx="2827499" cy="1129733"/>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3012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endParaRPr lang="en-US" sz="4400" kern="1200">
              <a:solidFill>
                <a:schemeClr val="tx1"/>
              </a:solidFill>
              <a:latin typeface="+mj-lt"/>
              <a:ea typeface="+mj-ea"/>
              <a:cs typeface="+mj-cs"/>
            </a:endParaRPr>
          </a:p>
          <a:p>
            <a:pPr defTabSz="914400">
              <a:lnSpc>
                <a:spcPct val="90000"/>
              </a:lnSpc>
              <a:spcAft>
                <a:spcPts val="600"/>
              </a:spcAft>
            </a:pP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37054"/>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Message sending strategies:</a:t>
            </a:r>
          </a:p>
          <a:p>
            <a:pPr marL="342900" indent="-228600">
              <a:lnSpc>
                <a:spcPct val="9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r>
              <a:rPr lang="en-US" sz="2000" dirty="0"/>
              <a:t>Fire-and-forget</a:t>
            </a:r>
          </a:p>
          <a:p>
            <a:pPr marL="342900" indent="-228600">
              <a:lnSpc>
                <a:spcPct val="150000"/>
              </a:lnSpc>
              <a:spcBef>
                <a:spcPts val="1000"/>
              </a:spcBef>
              <a:buFont typeface="Arial" panose="020B0604020202020204" pitchFamily="34" charset="0"/>
              <a:buChar char="•"/>
            </a:pPr>
            <a:r>
              <a:rPr lang="en-US" sz="2000" dirty="0"/>
              <a:t>Synchronous</a:t>
            </a:r>
          </a:p>
          <a:p>
            <a:pPr marL="342900" indent="-228600">
              <a:lnSpc>
                <a:spcPct val="150000"/>
              </a:lnSpc>
              <a:spcBef>
                <a:spcPts val="1000"/>
              </a:spcBef>
              <a:buFont typeface="Arial" panose="020B0604020202020204" pitchFamily="34" charset="0"/>
              <a:buChar char="•"/>
            </a:pPr>
            <a:r>
              <a:rPr lang="en-US" sz="2000" dirty="0"/>
              <a:t>Asynchronous</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655413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19141" y="1584503"/>
            <a:ext cx="1957552" cy="3908586"/>
          </a:xfrm>
          <a:prstGeom prst="rect">
            <a:avLst/>
          </a:prstGeom>
        </p:spPr>
        <p:txBody>
          <a:bodyPr vert="horz" lIns="91440" tIns="45720" rIns="91440" bIns="45720" rtlCol="0">
            <a:normAutofit/>
          </a:bodyPr>
          <a:lstStyle/>
          <a:p>
            <a:pPr>
              <a:lnSpc>
                <a:spcPct val="90000"/>
              </a:lnSpc>
              <a:spcBef>
                <a:spcPts val="1000"/>
              </a:spcBef>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6" name="TextBox 5">
            <a:extLst>
              <a:ext uri="{FF2B5EF4-FFF2-40B4-BE49-F238E27FC236}">
                <a16:creationId xmlns:a16="http://schemas.microsoft.com/office/drawing/2014/main" id="{46EC0E4D-D8FE-6472-EBB0-04A94D3B1B96}"/>
              </a:ext>
            </a:extLst>
          </p:cNvPr>
          <p:cNvSpPr txBox="1"/>
          <p:nvPr/>
        </p:nvSpPr>
        <p:spPr>
          <a:xfrm>
            <a:off x="838200" y="1281085"/>
            <a:ext cx="4024563" cy="659354"/>
          </a:xfrm>
          <a:prstGeom prst="rect">
            <a:avLst/>
          </a:prstGeom>
        </p:spPr>
        <p:txBody>
          <a:bodyPr vert="horz" lIns="91440" tIns="45720" rIns="91440" bIns="45720" rtlCol="0">
            <a:normAutofit/>
          </a:bodyPr>
          <a:lstStyle/>
          <a:p>
            <a:pPr>
              <a:lnSpc>
                <a:spcPct val="90000"/>
              </a:lnSpc>
            </a:pPr>
            <a:r>
              <a:rPr lang="en-US" sz="1600" dirty="0"/>
              <a:t>Can you match each type of with the appropriate system?</a:t>
            </a:r>
          </a:p>
        </p:txBody>
      </p:sp>
      <p:pic>
        <p:nvPicPr>
          <p:cNvPr id="7" name="Picture 2">
            <a:extLst>
              <a:ext uri="{FF2B5EF4-FFF2-40B4-BE49-F238E27FC236}">
                <a16:creationId xmlns:a16="http://schemas.microsoft.com/office/drawing/2014/main" id="{2BB8EF34-A344-9D03-C76C-55CD92E50F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13" y="3538796"/>
            <a:ext cx="2977055" cy="2977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B3339-23AC-21C2-3ADF-ED784EB349C5}"/>
              </a:ext>
            </a:extLst>
          </p:cNvPr>
          <p:cNvSpPr txBox="1"/>
          <p:nvPr/>
        </p:nvSpPr>
        <p:spPr>
          <a:xfrm>
            <a:off x="509856" y="4050336"/>
            <a:ext cx="4571102" cy="1057352"/>
          </a:xfrm>
          <a:prstGeom prst="rect">
            <a:avLst/>
          </a:prstGeom>
        </p:spPr>
        <p:txBody>
          <a:bodyPr vert="horz" lIns="91440" tIns="45720" rIns="91440" bIns="45720" rtlCol="0">
            <a:normAutofit/>
          </a:bodyPr>
          <a:lstStyle/>
          <a:p>
            <a:pPr marL="342900" indent="-228600">
              <a:buFont typeface="Arial" panose="020B0604020202020204" pitchFamily="34" charset="0"/>
              <a:buChar char="•"/>
            </a:pPr>
            <a:r>
              <a:rPr lang="en-US" sz="1400" dirty="0"/>
              <a:t>Fire-and-forget -&gt; Sensor network</a:t>
            </a:r>
          </a:p>
          <a:p>
            <a:pPr marL="342900" indent="-228600">
              <a:buFont typeface="Arial" panose="020B0604020202020204" pitchFamily="34" charset="0"/>
              <a:buChar char="•"/>
            </a:pPr>
            <a:r>
              <a:rPr lang="en-US" sz="1400" dirty="0"/>
              <a:t>Synchronous -&gt; Low-throughput e-commerce system</a:t>
            </a:r>
          </a:p>
          <a:p>
            <a:pPr marL="342900" indent="-228600">
              <a:buFont typeface="Arial" panose="020B0604020202020204" pitchFamily="34" charset="0"/>
              <a:buChar char="•"/>
            </a:pPr>
            <a:r>
              <a:rPr lang="en-US" sz="1400" dirty="0"/>
              <a:t>Asynchronous -&gt; High-throughput e-commerce system</a:t>
            </a:r>
          </a:p>
          <a:p>
            <a:pPr marL="342900" indent="-228600">
              <a:lnSpc>
                <a:spcPct val="90000"/>
              </a:lnSpc>
              <a:buFont typeface="Arial" panose="020B0604020202020204" pitchFamily="34" charset="0"/>
              <a:buChar char="•"/>
            </a:pPr>
            <a:endParaRPr lang="en-US" sz="1400" dirty="0"/>
          </a:p>
          <a:p>
            <a:pPr>
              <a:lnSpc>
                <a:spcPct val="90000"/>
              </a:lnSpc>
            </a:pPr>
            <a:endParaRPr lang="en-US" sz="1400" dirty="0"/>
          </a:p>
        </p:txBody>
      </p:sp>
      <p:sp>
        <p:nvSpPr>
          <p:cNvPr id="9" name="TextBox 8">
            <a:extLst>
              <a:ext uri="{FF2B5EF4-FFF2-40B4-BE49-F238E27FC236}">
                <a16:creationId xmlns:a16="http://schemas.microsoft.com/office/drawing/2014/main" id="{9E0A8255-99B2-6731-82F8-605F445497B7}"/>
              </a:ext>
            </a:extLst>
          </p:cNvPr>
          <p:cNvSpPr txBox="1"/>
          <p:nvPr/>
        </p:nvSpPr>
        <p:spPr>
          <a:xfrm>
            <a:off x="419141" y="2083248"/>
            <a:ext cx="1836768" cy="1057352"/>
          </a:xfrm>
          <a:prstGeom prst="rect">
            <a:avLst/>
          </a:prstGeom>
        </p:spPr>
        <p:txBody>
          <a:bodyPr vert="horz" lIns="91440" tIns="45720" rIns="91440" bIns="45720" rtlCol="0">
            <a:normAutofit/>
          </a:bodyPr>
          <a:lstStyle/>
          <a:p>
            <a:pPr>
              <a:lnSpc>
                <a:spcPct val="90000"/>
              </a:lnSpc>
            </a:pPr>
            <a:r>
              <a:rPr lang="en-US" sz="1400" dirty="0"/>
              <a:t>Message sending strategies:</a:t>
            </a:r>
          </a:p>
          <a:p>
            <a:pPr marL="342900" indent="-228600">
              <a:lnSpc>
                <a:spcPct val="90000"/>
              </a:lnSpc>
              <a:buFont typeface="Arial" panose="020B0604020202020204" pitchFamily="34" charset="0"/>
              <a:buChar char="•"/>
            </a:pPr>
            <a:r>
              <a:rPr lang="en-US" sz="1400" dirty="0"/>
              <a:t>Fire-and-forget</a:t>
            </a:r>
          </a:p>
          <a:p>
            <a:pPr marL="342900" indent="-228600">
              <a:lnSpc>
                <a:spcPct val="90000"/>
              </a:lnSpc>
              <a:buFont typeface="Arial" panose="020B0604020202020204" pitchFamily="34" charset="0"/>
              <a:buChar char="•"/>
            </a:pPr>
            <a:r>
              <a:rPr lang="en-US" sz="1400" dirty="0"/>
              <a:t>Synchronous</a:t>
            </a:r>
          </a:p>
          <a:p>
            <a:pPr marL="342900" indent="-228600">
              <a:lnSpc>
                <a:spcPct val="90000"/>
              </a:lnSpc>
              <a:buFont typeface="Arial" panose="020B0604020202020204" pitchFamily="34" charset="0"/>
              <a:buChar char="•"/>
            </a:pPr>
            <a:r>
              <a:rPr lang="en-US" sz="1400" dirty="0"/>
              <a:t>Asynchronous</a:t>
            </a:r>
          </a:p>
        </p:txBody>
      </p:sp>
      <p:sp>
        <p:nvSpPr>
          <p:cNvPr id="13" name="TextBox 12">
            <a:extLst>
              <a:ext uri="{FF2B5EF4-FFF2-40B4-BE49-F238E27FC236}">
                <a16:creationId xmlns:a16="http://schemas.microsoft.com/office/drawing/2014/main" id="{ACB3E02C-3260-1D57-5549-BDA772947939}"/>
              </a:ext>
            </a:extLst>
          </p:cNvPr>
          <p:cNvSpPr txBox="1"/>
          <p:nvPr/>
        </p:nvSpPr>
        <p:spPr>
          <a:xfrm>
            <a:off x="2325368" y="2091280"/>
            <a:ext cx="2755590" cy="1418051"/>
          </a:xfrm>
          <a:prstGeom prst="rect">
            <a:avLst/>
          </a:prstGeom>
        </p:spPr>
        <p:txBody>
          <a:bodyPr vert="horz" lIns="91440" tIns="45720" rIns="91440" bIns="45720" rtlCol="0">
            <a:normAutofit/>
          </a:bodyPr>
          <a:lstStyle/>
          <a:p>
            <a:pPr>
              <a:lnSpc>
                <a:spcPct val="90000"/>
              </a:lnSpc>
            </a:pPr>
            <a:r>
              <a:rPr lang="en-US" sz="1400" dirty="0"/>
              <a:t>Systems:</a:t>
            </a:r>
          </a:p>
          <a:p>
            <a:pPr marL="342900" indent="-228600">
              <a:lnSpc>
                <a:spcPct val="90000"/>
              </a:lnSpc>
              <a:buFont typeface="Arial" panose="020B0604020202020204" pitchFamily="34" charset="0"/>
              <a:buChar char="•"/>
            </a:pPr>
            <a:r>
              <a:rPr lang="en-US" sz="1400" dirty="0"/>
              <a:t>High-throughput e-commerce system</a:t>
            </a:r>
          </a:p>
          <a:p>
            <a:pPr marL="342900" indent="-228600">
              <a:lnSpc>
                <a:spcPct val="90000"/>
              </a:lnSpc>
              <a:buFont typeface="Arial" panose="020B0604020202020204" pitchFamily="34" charset="0"/>
              <a:buChar char="•"/>
            </a:pPr>
            <a:r>
              <a:rPr lang="en-US" sz="1400" dirty="0"/>
              <a:t>Low-throughput e-commerce system</a:t>
            </a:r>
          </a:p>
          <a:p>
            <a:pPr marL="342900" indent="-228600">
              <a:lnSpc>
                <a:spcPct val="90000"/>
              </a:lnSpc>
              <a:buFont typeface="Arial" panose="020B0604020202020204" pitchFamily="34" charset="0"/>
              <a:buChar char="•"/>
            </a:pPr>
            <a:r>
              <a:rPr lang="en-US" sz="1400" dirty="0"/>
              <a:t>Sensor network</a:t>
            </a:r>
          </a:p>
        </p:txBody>
      </p:sp>
    </p:spTree>
    <p:extLst>
      <p:ext uri="{BB962C8B-B14F-4D97-AF65-F5344CB8AC3E}">
        <p14:creationId xmlns:p14="http://schemas.microsoft.com/office/powerpoint/2010/main" val="5711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 Introduction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41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754186" y="1380114"/>
            <a:ext cx="4059136" cy="1646865"/>
          </a:xfrm>
          <a:prstGeom prst="rect">
            <a:avLst/>
          </a:prstGeom>
        </p:spPr>
        <p:txBody>
          <a:bodyPr vert="horz" lIns="91440" tIns="45720" rIns="91440" bIns="45720" rtlCol="0">
            <a:normAutofit lnSpcReduction="10000"/>
          </a:bodyPr>
          <a:lstStyle/>
          <a:p>
            <a:pPr marL="114300">
              <a:lnSpc>
                <a:spcPct val="90000"/>
              </a:lnSpc>
              <a:spcBef>
                <a:spcPts val="1000"/>
              </a:spcBef>
            </a:pPr>
            <a:r>
              <a:rPr lang="en-US" dirty="0"/>
              <a:t>What are tradeoffs of the existent acknowledgments strategies?</a:t>
            </a:r>
          </a:p>
          <a:p>
            <a:pPr marL="342900" indent="-228600">
              <a:lnSpc>
                <a:spcPct val="90000"/>
              </a:lnSpc>
              <a:spcBef>
                <a:spcPts val="1000"/>
              </a:spcBef>
              <a:buFont typeface="Arial" panose="020B0604020202020204" pitchFamily="34" charset="0"/>
              <a:buChar char="•"/>
            </a:pPr>
            <a:r>
              <a:rPr lang="en-US" dirty="0"/>
              <a:t>acks = 0</a:t>
            </a:r>
          </a:p>
          <a:p>
            <a:pPr marL="342900" indent="-228600">
              <a:lnSpc>
                <a:spcPct val="90000"/>
              </a:lnSpc>
              <a:spcBef>
                <a:spcPts val="1000"/>
              </a:spcBef>
              <a:buFont typeface="Arial" panose="020B0604020202020204" pitchFamily="34" charset="0"/>
              <a:buChar char="•"/>
            </a:pPr>
            <a:r>
              <a:rPr lang="en-US" dirty="0"/>
              <a:t>acks = 1</a:t>
            </a:r>
          </a:p>
          <a:p>
            <a:pPr marL="342900" indent="-228600">
              <a:lnSpc>
                <a:spcPct val="90000"/>
              </a:lnSpc>
              <a:spcBef>
                <a:spcPts val="1000"/>
              </a:spcBef>
              <a:buFont typeface="Arial" panose="020B0604020202020204" pitchFamily="34" charset="0"/>
              <a:buChar char="•"/>
            </a:pPr>
            <a:r>
              <a:rPr lang="en-US" dirty="0"/>
              <a:t>acks = all (default)</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2">
            <a:extLst>
              <a:ext uri="{FF2B5EF4-FFF2-40B4-BE49-F238E27FC236}">
                <a16:creationId xmlns:a16="http://schemas.microsoft.com/office/drawing/2014/main" id="{A6C2E92B-C35C-B4AF-E756-45599DA7D5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208" y="304671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74BFE-A784-150A-FBC8-D8026EC3AED9}"/>
              </a:ext>
            </a:extLst>
          </p:cNvPr>
          <p:cNvSpPr txBox="1"/>
          <p:nvPr/>
        </p:nvSpPr>
        <p:spPr>
          <a:xfrm>
            <a:off x="490941" y="3831022"/>
            <a:ext cx="4322381" cy="1089817"/>
          </a:xfrm>
          <a:prstGeom prst="rect">
            <a:avLst/>
          </a:prstGeom>
        </p:spPr>
        <p:txBody>
          <a:bodyPr vert="horz" lIns="91440" tIns="45720" rIns="91440" bIns="45720" rtlCol="0">
            <a:normAutofit/>
          </a:bodyPr>
          <a:lstStyle/>
          <a:p>
            <a:pPr algn="ctr"/>
            <a:r>
              <a:rPr lang="en-PT" dirty="0"/>
              <a:t>Throughput vs delivery assurance</a:t>
            </a:r>
          </a:p>
          <a:p>
            <a:pPr algn="ctr"/>
            <a:endParaRPr lang="en-PT" dirty="0"/>
          </a:p>
          <a:p>
            <a:pPr algn="ctr"/>
            <a:r>
              <a:rPr lang="en-PT" dirty="0"/>
              <a:t>Producer latency vs End-to-end latency</a:t>
            </a:r>
          </a:p>
          <a:p>
            <a:pPr marL="114300" algn="ctr">
              <a:lnSpc>
                <a:spcPct val="90000"/>
              </a:lnSpc>
              <a:spcBef>
                <a:spcPts val="1000"/>
              </a:spcBef>
            </a:pPr>
            <a:endParaRPr lang="en-US" sz="2800" dirty="0"/>
          </a:p>
          <a:p>
            <a:pPr marL="114300" algn="ctr">
              <a:lnSpc>
                <a:spcPct val="90000"/>
              </a:lnSpc>
              <a:spcBef>
                <a:spcPts val="1000"/>
              </a:spcBef>
            </a:pPr>
            <a:endParaRPr lang="en-US" sz="2800" dirty="0"/>
          </a:p>
          <a:p>
            <a:pPr marL="342900" indent="-228600" algn="ctr">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4139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520026"/>
            <a:ext cx="3427001" cy="1003822"/>
          </a:xfrm>
          <a:prstGeom prst="rect">
            <a:avLst/>
          </a:prstGeom>
        </p:spPr>
        <p:txBody>
          <a:bodyPr vert="horz" lIns="91440" tIns="45720" rIns="91440" bIns="45720" rtlCol="0">
            <a:normAutofit/>
          </a:bodyPr>
          <a:lstStyle/>
          <a:p>
            <a:pPr>
              <a:lnSpc>
                <a:spcPct val="90000"/>
              </a:lnSpc>
              <a:spcBef>
                <a:spcPts val="1000"/>
              </a:spcBef>
            </a:pPr>
            <a:r>
              <a:rPr lang="en-US" sz="1600" b="1" dirty="0"/>
              <a:t>Setting up a consumer:</a:t>
            </a:r>
          </a:p>
          <a:p>
            <a:pPr marL="342900" indent="-228600">
              <a:lnSpc>
                <a:spcPct val="90000"/>
              </a:lnSpc>
              <a:spcBef>
                <a:spcPts val="1000"/>
              </a:spcBef>
              <a:buFont typeface="Arial" panose="020B0604020202020204" pitchFamily="34" charset="0"/>
              <a:buChar char="•"/>
            </a:pPr>
            <a:r>
              <a:rPr lang="en-US" sz="1600" dirty="0" err="1"/>
              <a:t>bootstrap.servers</a:t>
            </a:r>
            <a:r>
              <a:rPr lang="en-US" sz="1600" dirty="0"/>
              <a:t>, </a:t>
            </a:r>
            <a:r>
              <a:rPr lang="en-US" sz="1600" dirty="0" err="1"/>
              <a:t>key.deserializer</a:t>
            </a:r>
            <a:r>
              <a:rPr lang="en-US" sz="1600" dirty="0"/>
              <a:t>, </a:t>
            </a:r>
            <a:r>
              <a:rPr lang="en-US" sz="1600" dirty="0" err="1"/>
              <a:t>value.deserializer</a:t>
            </a:r>
            <a:endParaRPr lang="en-US" sz="1600" dirty="0"/>
          </a:p>
          <a:p>
            <a:pPr marL="114300" indent="-228600">
              <a:lnSpc>
                <a:spcPct val="90000"/>
              </a:lnSpc>
              <a:spcBef>
                <a:spcPts val="1000"/>
              </a:spcBef>
              <a:buFont typeface="Arial" panose="020B0604020202020204" pitchFamily="34" charset="0"/>
              <a:buChar char="•"/>
            </a:pPr>
            <a:endParaRPr lang="en-US" sz="1600" dirty="0"/>
          </a:p>
        </p:txBody>
      </p:sp>
      <p:pic>
        <p:nvPicPr>
          <p:cNvPr id="6" name="Picture 5" descr="A diagram of a diagram&#10;&#10;Description automatically generated with low confidence">
            <a:extLst>
              <a:ext uri="{FF2B5EF4-FFF2-40B4-BE49-F238E27FC236}">
                <a16:creationId xmlns:a16="http://schemas.microsoft.com/office/drawing/2014/main" id="{3596EFF6-84A0-1E48-F1DA-3674EAFD1D84}"/>
              </a:ext>
            </a:extLst>
          </p:cNvPr>
          <p:cNvPicPr>
            <a:picLocks noChangeAspect="1"/>
          </p:cNvPicPr>
          <p:nvPr/>
        </p:nvPicPr>
        <p:blipFill>
          <a:blip r:embed="rId3"/>
          <a:stretch>
            <a:fillRect/>
          </a:stretch>
        </p:blipFill>
        <p:spPr>
          <a:xfrm>
            <a:off x="5445457" y="1271184"/>
            <a:ext cx="6155141" cy="433937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8125A23-153F-9C32-A72A-D260FBEACE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10199" y="3398665"/>
            <a:ext cx="2683002" cy="2683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C48259-D218-E93E-62EF-DCE9776EAE94}"/>
              </a:ext>
            </a:extLst>
          </p:cNvPr>
          <p:cNvSpPr txBox="1"/>
          <p:nvPr/>
        </p:nvSpPr>
        <p:spPr>
          <a:xfrm>
            <a:off x="907042" y="3982074"/>
            <a:ext cx="3427001" cy="834291"/>
          </a:xfrm>
          <a:prstGeom prst="rect">
            <a:avLst/>
          </a:prstGeom>
        </p:spPr>
        <p:txBody>
          <a:bodyPr vert="horz" lIns="91440" tIns="45720" rIns="91440" bIns="45720" rtlCol="0">
            <a:normAutofit/>
          </a:bodyPr>
          <a:lstStyle/>
          <a:p>
            <a:pPr marL="114300">
              <a:lnSpc>
                <a:spcPct val="90000"/>
              </a:lnSpc>
              <a:spcBef>
                <a:spcPts val="1000"/>
              </a:spcBef>
            </a:pPr>
            <a:r>
              <a:rPr lang="en-US" sz="1600" dirty="0"/>
              <a:t>To convert the information sent from a producer to a format the consumer can interpret</a:t>
            </a:r>
          </a:p>
          <a:p>
            <a:pPr marL="342900" indent="-228600">
              <a:lnSpc>
                <a:spcPct val="90000"/>
              </a:lnSpc>
              <a:spcBef>
                <a:spcPts val="1000"/>
              </a:spcBef>
              <a:buFont typeface="Arial" panose="020B0604020202020204" pitchFamily="34" charset="0"/>
              <a:buChar char="•"/>
            </a:pPr>
            <a:endParaRPr lang="en-US" sz="1600" dirty="0"/>
          </a:p>
          <a:p>
            <a:pPr marL="114300" indent="-228600">
              <a:lnSpc>
                <a:spcPct val="90000"/>
              </a:lnSpc>
              <a:spcBef>
                <a:spcPts val="1000"/>
              </a:spcBef>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F4A17A4-D722-7B07-08D1-1C5F1A2EF06B}"/>
              </a:ext>
            </a:extLst>
          </p:cNvPr>
          <p:cNvSpPr txBox="1"/>
          <p:nvPr/>
        </p:nvSpPr>
        <p:spPr>
          <a:xfrm>
            <a:off x="907042" y="2875926"/>
            <a:ext cx="3358159" cy="341632"/>
          </a:xfrm>
          <a:prstGeom prst="rect">
            <a:avLst/>
          </a:prstGeom>
          <a:noFill/>
        </p:spPr>
        <p:txBody>
          <a:bodyPr wrap="square">
            <a:spAutoFit/>
          </a:bodyPr>
          <a:lstStyle/>
          <a:p>
            <a:pPr marL="114300">
              <a:lnSpc>
                <a:spcPct val="90000"/>
              </a:lnSpc>
              <a:spcBef>
                <a:spcPts val="1000"/>
              </a:spcBef>
            </a:pPr>
            <a:r>
              <a:rPr lang="en-US" sz="1800" dirty="0"/>
              <a:t>Why do we need </a:t>
            </a:r>
            <a:r>
              <a:rPr lang="en-US" sz="1800" dirty="0" err="1"/>
              <a:t>deserializers</a:t>
            </a:r>
            <a:r>
              <a:rPr lang="en-US" sz="1800" dirty="0"/>
              <a:t>?</a:t>
            </a:r>
          </a:p>
        </p:txBody>
      </p:sp>
    </p:spTree>
    <p:extLst>
      <p:ext uri="{BB962C8B-B14F-4D97-AF65-F5344CB8AC3E}">
        <p14:creationId xmlns:p14="http://schemas.microsoft.com/office/powerpoint/2010/main" val="31195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4477406" cy="412398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a:lnSpc>
                <a:spcPct val="150000"/>
              </a:lnSpc>
              <a:spcBef>
                <a:spcPts val="1000"/>
              </a:spcBef>
            </a:pPr>
            <a:endParaRPr lang="en-US" dirty="0"/>
          </a:p>
          <a:p>
            <a:pPr indent="-228600">
              <a:lnSpc>
                <a:spcPct val="150000"/>
              </a:lnSpc>
              <a:spcBef>
                <a:spcPts val="1000"/>
              </a:spcBef>
              <a:buFont typeface="Arial" panose="020B0604020202020204" pitchFamily="34" charset="0"/>
              <a:buChar char="•"/>
            </a:pPr>
            <a:r>
              <a:rPr lang="en-US" sz="2200" b="1" dirty="0" err="1"/>
              <a:t>fetch.min.bytes</a:t>
            </a:r>
            <a:r>
              <a:rPr lang="en-US" sz="2200" b="1" dirty="0"/>
              <a:t>:</a:t>
            </a:r>
          </a:p>
          <a:p>
            <a:pPr marL="228600" lvl="1">
              <a:lnSpc>
                <a:spcPct val="150000"/>
              </a:lnSpc>
              <a:spcBef>
                <a:spcPts val="1000"/>
              </a:spcBef>
            </a:pPr>
            <a:r>
              <a:rPr lang="en-GB" sz="1800" dirty="0">
                <a:effectLst/>
                <a:latin typeface="MinionPro"/>
              </a:rPr>
              <a:t>This property allows a consumer to specify the minimum amount of data that it wants to receive from the broker when fetching records, by default one byte. </a:t>
            </a:r>
            <a:endParaRPr lang="en-US" dirty="0"/>
          </a:p>
          <a:p>
            <a:pPr indent="-228600">
              <a:lnSpc>
                <a:spcPct val="150000"/>
              </a:lnSpc>
              <a:spcBef>
                <a:spcPts val="1000"/>
              </a:spcBef>
              <a:buFont typeface="Arial" panose="020B0604020202020204" pitchFamily="34" charset="0"/>
              <a:buChar char="•"/>
            </a:pPr>
            <a:r>
              <a:rPr lang="en-US" sz="2600" b="1" dirty="0" err="1"/>
              <a:t>fetch.max.wait.ms</a:t>
            </a:r>
            <a:r>
              <a:rPr lang="en-US" sz="2600" b="1" dirty="0"/>
              <a:t>:</a:t>
            </a:r>
          </a:p>
          <a:p>
            <a:pPr marL="228600" lvl="1">
              <a:lnSpc>
                <a:spcPct val="150000"/>
              </a:lnSpc>
              <a:spcBef>
                <a:spcPts val="1000"/>
              </a:spcBef>
            </a:pPr>
            <a:r>
              <a:rPr lang="en-GB" sz="1800" dirty="0">
                <a:effectLst/>
                <a:latin typeface="MinionPro"/>
              </a:rPr>
              <a:t>This property lets you specify how long to wait for </a:t>
            </a:r>
            <a:r>
              <a:rPr lang="en-US" dirty="0" err="1"/>
              <a:t>fetch.min.bytes</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600" b="1" dirty="0" err="1"/>
              <a:t>fetch.max.bytes</a:t>
            </a:r>
            <a:r>
              <a:rPr lang="en-US" sz="2600" b="1" dirty="0"/>
              <a:t>:</a:t>
            </a:r>
          </a:p>
          <a:p>
            <a:pPr marL="228600" lvl="1">
              <a:lnSpc>
                <a:spcPct val="150000"/>
              </a:lnSpc>
              <a:spcBef>
                <a:spcPts val="1000"/>
              </a:spcBef>
            </a:pPr>
            <a:r>
              <a:rPr lang="en-GB" sz="1800" dirty="0">
                <a:effectLst/>
                <a:latin typeface="MinionPro"/>
              </a:rPr>
              <a:t>This property lets you specify the maximum bytes that Kafka will return whenever the consumer polls a broker (50 MB by default). </a:t>
            </a:r>
            <a:endParaRPr lang="en-US"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2952835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3837381" cy="502010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r>
              <a:rPr lang="en-US" sz="2100" b="1" dirty="0" err="1"/>
              <a:t>max.poll.records</a:t>
            </a:r>
            <a:r>
              <a:rPr lang="en-US" sz="2100" b="1" dirty="0"/>
              <a:t>:</a:t>
            </a:r>
          </a:p>
          <a:p>
            <a:pPr marL="228600" lvl="1">
              <a:lnSpc>
                <a:spcPct val="150000"/>
              </a:lnSpc>
              <a:spcBef>
                <a:spcPts val="1000"/>
              </a:spcBef>
            </a:pPr>
            <a:r>
              <a:rPr lang="en-GB" dirty="0">
                <a:effectLst/>
                <a:latin typeface="MinionPro"/>
              </a:rPr>
              <a:t>This property controls the maximum number of records that a single call to </a:t>
            </a:r>
            <a:r>
              <a:rPr lang="en-GB" dirty="0">
                <a:effectLst/>
                <a:latin typeface="UbuntuMono"/>
              </a:rPr>
              <a:t>poll() </a:t>
            </a:r>
            <a:r>
              <a:rPr lang="en-GB" dirty="0">
                <a:effectLst/>
                <a:latin typeface="MinionPro"/>
              </a:rPr>
              <a:t>will return. Use this to control the amount of data (but not the size of data) </a:t>
            </a:r>
            <a:endParaRPr lang="en-US" dirty="0"/>
          </a:p>
          <a:p>
            <a:pPr indent="-228600">
              <a:lnSpc>
                <a:spcPct val="150000"/>
              </a:lnSpc>
              <a:spcBef>
                <a:spcPts val="1000"/>
              </a:spcBef>
              <a:buFont typeface="Arial" panose="020B0604020202020204" pitchFamily="34" charset="0"/>
              <a:buChar char="•"/>
            </a:pPr>
            <a:r>
              <a:rPr lang="en-US" sz="2100" b="1" dirty="0" err="1"/>
              <a:t>enable.auto.commit</a:t>
            </a:r>
            <a:endParaRPr lang="en-US" sz="2100" b="1" dirty="0"/>
          </a:p>
          <a:p>
            <a:pPr marL="228600" lvl="1">
              <a:lnSpc>
                <a:spcPct val="150000"/>
              </a:lnSpc>
              <a:spcBef>
                <a:spcPts val="1000"/>
              </a:spcBef>
            </a:pPr>
            <a:r>
              <a:rPr lang="en-GB" sz="1800" dirty="0">
                <a:effectLst/>
                <a:latin typeface="MinionPro"/>
              </a:rPr>
              <a:t>This parameter controls whether the consumer will commit offsets automatically, and defaults to </a:t>
            </a:r>
            <a:r>
              <a:rPr lang="en-GB" sz="1800" dirty="0">
                <a:effectLst/>
                <a:latin typeface="UbuntuMono"/>
              </a:rPr>
              <a:t>true</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100" b="1" dirty="0" err="1"/>
              <a:t>auto.offset.reset</a:t>
            </a:r>
            <a:r>
              <a:rPr lang="en-US" sz="2100" b="1" dirty="0"/>
              <a:t> (earliest, latest [default], none):</a:t>
            </a:r>
          </a:p>
          <a:p>
            <a:pPr marL="228600" lvl="1">
              <a:lnSpc>
                <a:spcPct val="150000"/>
              </a:lnSpc>
              <a:spcBef>
                <a:spcPts val="1000"/>
              </a:spcBef>
            </a:pPr>
            <a:r>
              <a:rPr lang="en-GB" dirty="0">
                <a:effectLst/>
                <a:latin typeface="MinionPro"/>
              </a:rPr>
              <a:t>This property controls the </a:t>
            </a:r>
            <a:r>
              <a:rPr lang="en-GB" dirty="0" err="1">
                <a:effectLst/>
                <a:latin typeface="MinionPro"/>
              </a:rPr>
              <a:t>behavior</a:t>
            </a:r>
            <a:r>
              <a:rPr lang="en-GB" dirty="0">
                <a:effectLst/>
                <a:latin typeface="MinionPro"/>
              </a:rPr>
              <a:t> of the consumer when it starts reading a partition for which it doesn’t have a committed offset, or if the committed offset it has is invalid </a:t>
            </a:r>
            <a:endParaRPr lang="en-GB"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1919361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47520" y="327832"/>
            <a:ext cx="4522930" cy="138209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do we scale message consumption?</a:t>
            </a:r>
          </a:p>
        </p:txBody>
      </p:sp>
      <p:sp>
        <p:nvSpPr>
          <p:cNvPr id="20" name="Freeform: Shape 1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diagram&#10;&#10;Description automatically generated with low confidence">
            <a:extLst>
              <a:ext uri="{FF2B5EF4-FFF2-40B4-BE49-F238E27FC236}">
                <a16:creationId xmlns:a16="http://schemas.microsoft.com/office/drawing/2014/main" id="{0DE287BE-94C4-60D4-2A3A-715F3B0E2D73}"/>
              </a:ext>
            </a:extLst>
          </p:cNvPr>
          <p:cNvPicPr>
            <a:picLocks noChangeAspect="1"/>
          </p:cNvPicPr>
          <p:nvPr/>
        </p:nvPicPr>
        <p:blipFill>
          <a:blip r:embed="rId3"/>
          <a:stretch>
            <a:fillRect/>
          </a:stretch>
        </p:blipFill>
        <p:spPr>
          <a:xfrm>
            <a:off x="5137150" y="1223131"/>
            <a:ext cx="6239775" cy="439904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2DFB1823-CBA5-2394-7C68-25EF27E6599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283" y="219666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0B6A45-D2DD-5591-258A-B40C131544EF}"/>
              </a:ext>
            </a:extLst>
          </p:cNvPr>
          <p:cNvSpPr txBox="1"/>
          <p:nvPr/>
        </p:nvSpPr>
        <p:spPr>
          <a:xfrm>
            <a:off x="654664" y="288534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Increasing partitions and consumers within each consumer group</a:t>
            </a:r>
          </a:p>
        </p:txBody>
      </p:sp>
    </p:spTree>
    <p:extLst>
      <p:ext uri="{BB962C8B-B14F-4D97-AF65-F5344CB8AC3E}">
        <p14:creationId xmlns:p14="http://schemas.microsoft.com/office/powerpoint/2010/main" val="23418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573740"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747120" y="1719705"/>
            <a:ext cx="4438036" cy="1149619"/>
          </a:xfrm>
          <a:prstGeom prst="rect">
            <a:avLst/>
          </a:prstGeom>
        </p:spPr>
        <p:txBody>
          <a:bodyPr vert="horz" lIns="91440" tIns="45720" rIns="91440" bIns="45720" rtlCol="0">
            <a:normAutofit/>
          </a:bodyPr>
          <a:lstStyle/>
          <a:p>
            <a:pPr>
              <a:lnSpc>
                <a:spcPct val="90000"/>
              </a:lnSpc>
              <a:spcBef>
                <a:spcPts val="1000"/>
              </a:spcBef>
            </a:pPr>
            <a:r>
              <a:rPr lang="en-US" sz="2000" dirty="0"/>
              <a:t>Can we have multiple consumers in the same consumer group reading from the same partition?</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DA1985EB-7A35-541E-4319-39EDAD1CAC6C}"/>
              </a:ext>
            </a:extLst>
          </p:cNvPr>
          <p:cNvSpPr txBox="1"/>
          <p:nvPr/>
        </p:nvSpPr>
        <p:spPr>
          <a:xfrm>
            <a:off x="2070538" y="3584028"/>
            <a:ext cx="184731" cy="369332"/>
          </a:xfrm>
          <a:prstGeom prst="rect">
            <a:avLst/>
          </a:prstGeom>
          <a:noFill/>
        </p:spPr>
        <p:txBody>
          <a:bodyPr wrap="none" rtlCol="0">
            <a:spAutoFit/>
          </a:bodyPr>
          <a:lstStyle/>
          <a:p>
            <a:endParaRPr lang="en-PT" dirty="0"/>
          </a:p>
        </p:txBody>
      </p:sp>
      <p:pic>
        <p:nvPicPr>
          <p:cNvPr id="4" name="Picture 3" descr="A picture containing text, screenshot, line, font&#10;&#10;Description automatically generated">
            <a:extLst>
              <a:ext uri="{FF2B5EF4-FFF2-40B4-BE49-F238E27FC236}">
                <a16:creationId xmlns:a16="http://schemas.microsoft.com/office/drawing/2014/main" id="{B47A726F-8A21-F7B0-4131-DF6A391824C0}"/>
              </a:ext>
            </a:extLst>
          </p:cNvPr>
          <p:cNvPicPr>
            <a:picLocks noChangeAspect="1"/>
          </p:cNvPicPr>
          <p:nvPr/>
        </p:nvPicPr>
        <p:blipFill>
          <a:blip r:embed="rId5"/>
          <a:stretch>
            <a:fillRect/>
          </a:stretch>
        </p:blipFill>
        <p:spPr>
          <a:xfrm>
            <a:off x="6880610" y="1497671"/>
            <a:ext cx="4737650" cy="3884872"/>
          </a:xfrm>
          <a:prstGeom prst="rect">
            <a:avLst/>
          </a:prstGeom>
        </p:spPr>
      </p:pic>
      <p:sp>
        <p:nvSpPr>
          <p:cNvPr id="6" name="TextBox 5">
            <a:extLst>
              <a:ext uri="{FF2B5EF4-FFF2-40B4-BE49-F238E27FC236}">
                <a16:creationId xmlns:a16="http://schemas.microsoft.com/office/drawing/2014/main" id="{4B21653F-CADF-BE72-B242-B0162E5F77ED}"/>
              </a:ext>
            </a:extLst>
          </p:cNvPr>
          <p:cNvSpPr txBox="1"/>
          <p:nvPr/>
        </p:nvSpPr>
        <p:spPr>
          <a:xfrm>
            <a:off x="573740" y="3429000"/>
            <a:ext cx="4438036" cy="1330840"/>
          </a:xfrm>
          <a:prstGeom prst="rect">
            <a:avLst/>
          </a:prstGeom>
        </p:spPr>
        <p:txBody>
          <a:bodyPr vert="horz" lIns="91440" tIns="45720" rIns="91440" bIns="45720" rtlCol="0">
            <a:normAutofit/>
          </a:bodyPr>
          <a:lstStyle/>
          <a:p>
            <a:pPr algn="ctr">
              <a:lnSpc>
                <a:spcPct val="90000"/>
              </a:lnSpc>
              <a:spcBef>
                <a:spcPts val="1000"/>
              </a:spcBef>
            </a:pPr>
            <a:r>
              <a:rPr lang="en-US" sz="2000" dirty="0"/>
              <a:t>Nope! Why?</a:t>
            </a:r>
          </a:p>
          <a:p>
            <a:pPr algn="ctr">
              <a:lnSpc>
                <a:spcPct val="90000"/>
              </a:lnSpc>
              <a:spcBef>
                <a:spcPts val="1000"/>
              </a:spcBef>
            </a:pPr>
            <a:r>
              <a:rPr lang="en-US" sz="2000" dirty="0"/>
              <a:t>Ordering guarantees!</a:t>
            </a:r>
          </a:p>
        </p:txBody>
      </p:sp>
    </p:spTree>
    <p:extLst>
      <p:ext uri="{BB962C8B-B14F-4D97-AF65-F5344CB8AC3E}">
        <p14:creationId xmlns:p14="http://schemas.microsoft.com/office/powerpoint/2010/main" val="1912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83171" y="803567"/>
            <a:ext cx="4687096"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 Groups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62366" y="1805220"/>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What are they?</a:t>
            </a:r>
          </a:p>
          <a:p>
            <a:pPr>
              <a:lnSpc>
                <a:spcPct val="90000"/>
              </a:lnSpc>
              <a:spcBef>
                <a:spcPts val="1000"/>
              </a:spcBef>
            </a:pPr>
            <a:r>
              <a:rPr lang="en-US" sz="2000" dirty="0"/>
              <a:t>Why do we need them?</a:t>
            </a:r>
          </a:p>
        </p:txBody>
      </p:sp>
      <p:pic>
        <p:nvPicPr>
          <p:cNvPr id="2" name="Picture 1" descr="A diagram of a diagram&#10;&#10;Description automatically generated with low confidence">
            <a:extLst>
              <a:ext uri="{FF2B5EF4-FFF2-40B4-BE49-F238E27FC236}">
                <a16:creationId xmlns:a16="http://schemas.microsoft.com/office/drawing/2014/main" id="{726FA8B2-B406-40E7-86FA-56A58A6360AD}"/>
              </a:ext>
            </a:extLst>
          </p:cNvPr>
          <p:cNvPicPr>
            <a:picLocks noChangeAspect="1"/>
          </p:cNvPicPr>
          <p:nvPr/>
        </p:nvPicPr>
        <p:blipFill>
          <a:blip r:embed="rId3"/>
          <a:stretch>
            <a:fillRect/>
          </a:stretch>
        </p:blipFill>
        <p:spPr>
          <a:xfrm>
            <a:off x="6098390" y="661916"/>
            <a:ext cx="4849274" cy="5557909"/>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3" name="Picture 2">
            <a:extLst>
              <a:ext uri="{FF2B5EF4-FFF2-40B4-BE49-F238E27FC236}">
                <a16:creationId xmlns:a16="http://schemas.microsoft.com/office/drawing/2014/main" id="{D6B3937E-44B2-5B78-7061-6CD52548B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66" y="2937973"/>
            <a:ext cx="3076242" cy="3076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64FD2D-4DC4-76BB-16CD-AD55304EAB16}"/>
              </a:ext>
            </a:extLst>
          </p:cNvPr>
          <p:cNvSpPr txBox="1"/>
          <p:nvPr/>
        </p:nvSpPr>
        <p:spPr>
          <a:xfrm>
            <a:off x="550026" y="3495395"/>
            <a:ext cx="3739341" cy="667205"/>
          </a:xfrm>
          <a:prstGeom prst="rect">
            <a:avLst/>
          </a:prstGeom>
        </p:spPr>
        <p:txBody>
          <a:bodyPr vert="horz" lIns="91440" tIns="45720" rIns="91440" bIns="45720" rtlCol="0">
            <a:normAutofit/>
          </a:bodyPr>
          <a:lstStyle/>
          <a:p>
            <a:pPr>
              <a:lnSpc>
                <a:spcPct val="150000"/>
              </a:lnSpc>
              <a:spcBef>
                <a:spcPts val="1000"/>
              </a:spcBef>
            </a:pPr>
            <a:r>
              <a:rPr lang="en-US" sz="2000" dirty="0"/>
              <a:t>Segregate message consumption!</a:t>
            </a:r>
          </a:p>
        </p:txBody>
      </p:sp>
    </p:spTree>
    <p:extLst>
      <p:ext uri="{BB962C8B-B14F-4D97-AF65-F5344CB8AC3E}">
        <p14:creationId xmlns:p14="http://schemas.microsoft.com/office/powerpoint/2010/main" val="5594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59338" y="2652620"/>
            <a:ext cx="3153847" cy="1074615"/>
          </a:xfrm>
          <a:prstGeom prst="rect">
            <a:avLst/>
          </a:prstGeom>
        </p:spPr>
        <p:txBody>
          <a:bodyPr vert="horz" lIns="91440" tIns="45720" rIns="91440" bIns="45720" rtlCol="0">
            <a:normAutofit/>
          </a:bodyPr>
          <a:lstStyle/>
          <a:p>
            <a:pPr>
              <a:lnSpc>
                <a:spcPct val="90000"/>
              </a:lnSpc>
              <a:spcBef>
                <a:spcPts val="1000"/>
              </a:spcBef>
            </a:pPr>
            <a:r>
              <a:rPr lang="en-US" sz="2000" dirty="0"/>
              <a:t>What is offset committing?</a:t>
            </a:r>
          </a:p>
          <a:p>
            <a:pPr>
              <a:lnSpc>
                <a:spcPct val="90000"/>
              </a:lnSpc>
              <a:spcBef>
                <a:spcPts val="1000"/>
              </a:spcBef>
            </a:pPr>
            <a:r>
              <a:rPr lang="en-US" sz="2000" dirty="0"/>
              <a:t>Who’s responsible for it?</a:t>
            </a:r>
          </a:p>
          <a:p>
            <a:pPr marL="114300" indent="-228600">
              <a:lnSpc>
                <a:spcPct val="90000"/>
              </a:lnSpc>
              <a:spcBef>
                <a:spcPts val="1000"/>
              </a:spcBef>
              <a:buFont typeface="Arial" panose="020B0604020202020204" pitchFamily="34" charset="0"/>
              <a:buChar char="•"/>
            </a:pPr>
            <a:endParaRPr lang="en-US" sz="2000" dirty="0"/>
          </a:p>
        </p:txBody>
      </p:sp>
      <p:pic>
        <p:nvPicPr>
          <p:cNvPr id="3074" name="Picture 2" descr="kafka-dotnet-csharp">
            <a:extLst>
              <a:ext uri="{FF2B5EF4-FFF2-40B4-BE49-F238E27FC236}">
                <a16:creationId xmlns:a16="http://schemas.microsoft.com/office/drawing/2014/main" id="{15979821-476C-A06B-D480-2153DADCB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117" y="2574002"/>
            <a:ext cx="5292616" cy="12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4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10910" y="1880709"/>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How do consumers know from where should they start to read?</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Kafka fundamentals - IBM Developer">
            <a:extLst>
              <a:ext uri="{FF2B5EF4-FFF2-40B4-BE49-F238E27FC236}">
                <a16:creationId xmlns:a16="http://schemas.microsoft.com/office/drawing/2014/main" id="{0CB3FB06-1DEA-8651-A6F5-A3D2F5C2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610" y="1880709"/>
            <a:ext cx="4854344" cy="3118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1FE26-0D46-7881-57ED-E906785D7C0A}"/>
              </a:ext>
            </a:extLst>
          </p:cNvPr>
          <p:cNvSpPr txBox="1"/>
          <p:nvPr/>
        </p:nvSpPr>
        <p:spPr>
          <a:xfrm>
            <a:off x="1010910" y="3252310"/>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437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653557" y="515007"/>
            <a:ext cx="6451435" cy="214411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 Groups Rebalances</a:t>
            </a:r>
          </a:p>
          <a:p>
            <a:pPr defTabSz="914400">
              <a:lnSpc>
                <a:spcPct val="90000"/>
              </a:lnSpc>
              <a:spcAft>
                <a:spcPts val="600"/>
              </a:spcAft>
            </a:pPr>
            <a:endParaRPr lang="en-US" sz="4400" kern="1200" dirty="0">
              <a:solidFill>
                <a:schemeClr val="tx1"/>
              </a:solidFill>
              <a:latin typeface="+mj-lt"/>
              <a:ea typeface="+mj-ea"/>
              <a:cs typeface="+mj-cs"/>
            </a:endParaRPr>
          </a:p>
        </p:txBody>
      </p:sp>
      <p:pic>
        <p:nvPicPr>
          <p:cNvPr id="8" name="Picture 7" descr="A diagram of a diagram&#10;&#10;Description automatically generated">
            <a:extLst>
              <a:ext uri="{FF2B5EF4-FFF2-40B4-BE49-F238E27FC236}">
                <a16:creationId xmlns:a16="http://schemas.microsoft.com/office/drawing/2014/main" id="{0E2878B8-0F4E-5768-CDA4-AEE6B4CD7C04}"/>
              </a:ext>
            </a:extLst>
          </p:cNvPr>
          <p:cNvPicPr>
            <a:picLocks noChangeAspect="1"/>
          </p:cNvPicPr>
          <p:nvPr/>
        </p:nvPicPr>
        <p:blipFill>
          <a:blip r:embed="rId3"/>
          <a:stretch>
            <a:fillRect/>
          </a:stretch>
        </p:blipFill>
        <p:spPr>
          <a:xfrm>
            <a:off x="4786581" y="2659117"/>
            <a:ext cx="6369036" cy="2682321"/>
          </a:xfrm>
          <a:prstGeom prst="rect">
            <a:avLst/>
          </a:prstGeom>
        </p:spPr>
      </p:pic>
      <p:sp>
        <p:nvSpPr>
          <p:cNvPr id="2" name="TextBox 1">
            <a:extLst>
              <a:ext uri="{FF2B5EF4-FFF2-40B4-BE49-F238E27FC236}">
                <a16:creationId xmlns:a16="http://schemas.microsoft.com/office/drawing/2014/main" id="{7E00780B-33F4-2156-7420-94B8586D7943}"/>
              </a:ext>
            </a:extLst>
          </p:cNvPr>
          <p:cNvSpPr txBox="1"/>
          <p:nvPr/>
        </p:nvSpPr>
        <p:spPr>
          <a:xfrm>
            <a:off x="761960" y="2659117"/>
            <a:ext cx="3117314" cy="2804956"/>
          </a:xfrm>
          <a:prstGeom prst="rect">
            <a:avLst/>
          </a:prstGeom>
        </p:spPr>
        <p:txBody>
          <a:bodyPr vert="horz" lIns="91440" tIns="45720" rIns="91440" bIns="45720" rtlCol="0">
            <a:normAutofit lnSpcReduction="10000"/>
          </a:bodyPr>
          <a:lstStyle/>
          <a:p>
            <a:pPr indent="-228600">
              <a:lnSpc>
                <a:spcPct val="150000"/>
              </a:lnSpc>
              <a:spcBef>
                <a:spcPts val="1000"/>
              </a:spcBef>
              <a:buFont typeface="Arial" panose="020B0604020202020204" pitchFamily="34" charset="0"/>
              <a:buChar char="•"/>
            </a:pPr>
            <a:r>
              <a:rPr lang="en-US" dirty="0"/>
              <a:t>Brokers removed/added to the Kafka cluster</a:t>
            </a:r>
          </a:p>
          <a:p>
            <a:pPr indent="-228600">
              <a:lnSpc>
                <a:spcPct val="150000"/>
              </a:lnSpc>
              <a:spcBef>
                <a:spcPts val="1000"/>
              </a:spcBef>
              <a:buFont typeface="Arial" panose="020B0604020202020204" pitchFamily="34" charset="0"/>
              <a:buChar char="•"/>
            </a:pPr>
            <a:r>
              <a:rPr lang="en-US" dirty="0"/>
              <a:t>Changes on the topic on the Kafka cluster</a:t>
            </a:r>
          </a:p>
          <a:p>
            <a:pPr indent="-228600">
              <a:lnSpc>
                <a:spcPct val="150000"/>
              </a:lnSpc>
              <a:spcBef>
                <a:spcPts val="1000"/>
              </a:spcBef>
              <a:buFont typeface="Arial" panose="020B0604020202020204" pitchFamily="34" charset="0"/>
              <a:buChar char="•"/>
            </a:pPr>
            <a:r>
              <a:rPr lang="en-US" dirty="0"/>
              <a:t>Consumers removed/added to the consumer group</a:t>
            </a:r>
          </a:p>
          <a:p>
            <a:pPr marL="34290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3382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47FDA8-DCF8-6728-A52D-6BE936D8C76C}"/>
              </a:ext>
            </a:extLst>
          </p:cNvPr>
          <p:cNvSpPr txBox="1"/>
          <p:nvPr/>
        </p:nvSpPr>
        <p:spPr>
          <a:xfrm>
            <a:off x="1136194" y="2120236"/>
            <a:ext cx="5434189" cy="2446078"/>
          </a:xfrm>
          <a:prstGeom prst="rect">
            <a:avLst/>
          </a:prstGeom>
        </p:spPr>
        <p:txBody>
          <a:bodyPr vert="horz" lIns="91440" tIns="45720" rIns="91440" bIns="45720" rtlCol="0">
            <a:normAutofit/>
          </a:bodyPr>
          <a:lstStyle/>
          <a:p>
            <a:pPr defTabSz="932688">
              <a:lnSpc>
                <a:spcPct val="90000"/>
              </a:lnSpc>
              <a:spcBef>
                <a:spcPts val="1020"/>
              </a:spcBef>
            </a:pPr>
            <a:endParaRPr lang="en-US" sz="204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3"/>
              </a:rPr>
              <a:t>xavier.araujo92@gmail.com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4"/>
              </a:rPr>
              <a:t>xavier.araujo@blip.com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5"/>
              </a:rPr>
              <a:t>linkedin.com/in/xavier-araujo</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6"/>
              </a:rPr>
              <a:t>xavieraraujo.github.io</a:t>
            </a:r>
            <a:br>
              <a:rPr lang="en-US" sz="2040" kern="1200" dirty="0">
                <a:solidFill>
                  <a:schemeClr val="tx1"/>
                </a:solidFill>
                <a:cs typeface="Arial Hebrew" pitchFamily="2" charset="-79"/>
              </a:rPr>
            </a:br>
            <a:endParaRPr lang="en-US" sz="2000" dirty="0">
              <a:cs typeface="Arial Hebrew" pitchFamily="2" charset="-79"/>
            </a:endParaRPr>
          </a:p>
        </p:txBody>
      </p:sp>
      <p:pic>
        <p:nvPicPr>
          <p:cNvPr id="10" name="Picture 9" descr="A screenshot of a computer&#10;&#10;Description automatically generated">
            <a:extLst>
              <a:ext uri="{FF2B5EF4-FFF2-40B4-BE49-F238E27FC236}">
                <a16:creationId xmlns:a16="http://schemas.microsoft.com/office/drawing/2014/main" id="{EA84CB17-5520-FB69-81C5-9DB4866B7F4D}"/>
              </a:ext>
            </a:extLst>
          </p:cNvPr>
          <p:cNvPicPr>
            <a:picLocks noChangeAspect="1"/>
          </p:cNvPicPr>
          <p:nvPr/>
        </p:nvPicPr>
        <p:blipFill>
          <a:blip r:embed="rId7"/>
          <a:stretch>
            <a:fillRect/>
          </a:stretch>
        </p:blipFill>
        <p:spPr>
          <a:xfrm>
            <a:off x="5311112" y="2120236"/>
            <a:ext cx="5664157" cy="2617527"/>
          </a:xfrm>
          <a:prstGeom prst="rect">
            <a:avLst/>
          </a:prstGeom>
        </p:spPr>
      </p:pic>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8">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p:txBody>
          <a:bodyPr vert="horz" lIns="91440" tIns="45720" rIns="91440" bIns="45720" rtlCol="0" anchor="b" anchorCtr="0">
            <a:normAutofit/>
          </a:bodyPr>
          <a:lstStyle/>
          <a:p>
            <a:r>
              <a:rPr lang="en-US" sz="6560" b="1" dirty="0">
                <a:latin typeface="+mj-lt"/>
                <a:ea typeface="+mj-ea"/>
                <a:cs typeface="+mj-cs"/>
              </a:rPr>
              <a:t>Contacts</a:t>
            </a:r>
          </a:p>
        </p:txBody>
      </p:sp>
      <p:pic>
        <p:nvPicPr>
          <p:cNvPr id="5" name="Picture 4" descr="A qr code with black squares&#10;&#10;Description automatically generated">
            <a:extLst>
              <a:ext uri="{FF2B5EF4-FFF2-40B4-BE49-F238E27FC236}">
                <a16:creationId xmlns:a16="http://schemas.microsoft.com/office/drawing/2014/main" id="{51DDFD01-3A3E-3DCF-B168-DF3719AB89BE}"/>
              </a:ext>
            </a:extLst>
          </p:cNvPr>
          <p:cNvPicPr>
            <a:picLocks noChangeAspect="1"/>
          </p:cNvPicPr>
          <p:nvPr/>
        </p:nvPicPr>
        <p:blipFill>
          <a:blip r:embed="rId9"/>
          <a:stretch>
            <a:fillRect/>
          </a:stretch>
        </p:blipFill>
        <p:spPr>
          <a:xfrm>
            <a:off x="1499442" y="4345033"/>
            <a:ext cx="1928321" cy="1945931"/>
          </a:xfrm>
          <a:prstGeom prst="rect">
            <a:avLst/>
          </a:prstGeom>
        </p:spPr>
      </p:pic>
    </p:spTree>
    <p:extLst>
      <p:ext uri="{BB962C8B-B14F-4D97-AF65-F5344CB8AC3E}">
        <p14:creationId xmlns:p14="http://schemas.microsoft.com/office/powerpoint/2010/main" val="169024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04166" y="726884"/>
            <a:ext cx="4343400"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100" kern="1200" dirty="0">
                <a:solidFill>
                  <a:schemeClr val="tx1"/>
                </a:solidFill>
                <a:latin typeface="+mj-lt"/>
                <a:ea typeface="+mj-ea"/>
                <a:cs typeface="+mj-cs"/>
              </a:rPr>
              <a:t>Consumers</a:t>
            </a:r>
          </a:p>
          <a:p>
            <a:pPr defTabSz="914400">
              <a:lnSpc>
                <a:spcPct val="90000"/>
              </a:lnSpc>
              <a:spcAft>
                <a:spcPts val="600"/>
              </a:spcAft>
            </a:pPr>
            <a:endParaRPr lang="en-US" sz="41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8638" y="3229337"/>
            <a:ext cx="3427001" cy="755184"/>
          </a:xfrm>
          <a:prstGeom prst="rect">
            <a:avLst/>
          </a:prstGeom>
        </p:spPr>
        <p:txBody>
          <a:bodyPr vert="horz" lIns="91440" tIns="45720" rIns="91440" bIns="45720" rtlCol="0">
            <a:normAutofit/>
          </a:bodyPr>
          <a:lstStyle/>
          <a:p>
            <a:pPr>
              <a:lnSpc>
                <a:spcPct val="90000"/>
              </a:lnSpc>
              <a:spcBef>
                <a:spcPts val="1000"/>
              </a:spcBef>
            </a:pPr>
            <a:r>
              <a:rPr lang="en-US" sz="2000" dirty="0"/>
              <a:t>Importance of idempotence (idempotent reads)</a:t>
            </a:r>
          </a:p>
          <a:p>
            <a:pPr indent="-228600">
              <a:lnSpc>
                <a:spcPct val="90000"/>
              </a:lnSpc>
              <a:spcBef>
                <a:spcPts val="1000"/>
              </a:spcBef>
              <a:buFont typeface="Arial" panose="020B0604020202020204" pitchFamily="34" charset="0"/>
              <a:buChar char="•"/>
            </a:pPr>
            <a:endParaRPr lang="en-US" sz="2000" dirty="0"/>
          </a:p>
          <a:p>
            <a:pPr marL="114300" indent="-228600">
              <a:lnSpc>
                <a:spcPct val="90000"/>
              </a:lnSpc>
              <a:spcBef>
                <a:spcPts val="1000"/>
              </a:spcBef>
              <a:buFont typeface="Arial" panose="020B0604020202020204" pitchFamily="34" charset="0"/>
              <a:buChar char="•"/>
            </a:pPr>
            <a:endParaRPr lang="en-US" sz="2000" dirty="0"/>
          </a:p>
        </p:txBody>
      </p:sp>
      <p:pic>
        <p:nvPicPr>
          <p:cNvPr id="6146" name="Picture 2" descr="Kafka offset management">
            <a:extLst>
              <a:ext uri="{FF2B5EF4-FFF2-40B4-BE49-F238E27FC236}">
                <a16:creationId xmlns:a16="http://schemas.microsoft.com/office/drawing/2014/main" id="{7D424D24-9D81-A225-02DB-FFC20B187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5457" y="2109821"/>
            <a:ext cx="6155141" cy="2662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48787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865343" y="1965434"/>
            <a:ext cx="5534848" cy="2996072"/>
          </a:xfrm>
          <a:prstGeom prst="rect">
            <a:avLst/>
          </a:prstGeom>
        </p:spPr>
      </p:pic>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21939" y="2692118"/>
            <a:ext cx="3284077" cy="3284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22981" y="557724"/>
            <a:ext cx="3580494" cy="648161"/>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Partition Hot Keys</a:t>
            </a:r>
          </a:p>
        </p:txBody>
      </p:sp>
      <p:sp>
        <p:nvSpPr>
          <p:cNvPr id="2" name="TextBox 1">
            <a:extLst>
              <a:ext uri="{FF2B5EF4-FFF2-40B4-BE49-F238E27FC236}">
                <a16:creationId xmlns:a16="http://schemas.microsoft.com/office/drawing/2014/main" id="{E2135382-7086-BCA7-FAB9-4AE673776A13}"/>
              </a:ext>
            </a:extLst>
          </p:cNvPr>
          <p:cNvSpPr txBox="1"/>
          <p:nvPr/>
        </p:nvSpPr>
        <p:spPr>
          <a:xfrm>
            <a:off x="797644" y="161750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What happens if one partition has much more data than the others? How do we fix it?</a:t>
            </a:r>
          </a:p>
        </p:txBody>
      </p:sp>
      <p:sp>
        <p:nvSpPr>
          <p:cNvPr id="7" name="TextBox 6">
            <a:extLst>
              <a:ext uri="{FF2B5EF4-FFF2-40B4-BE49-F238E27FC236}">
                <a16:creationId xmlns:a16="http://schemas.microsoft.com/office/drawing/2014/main" id="{9CA4A3AC-EFA8-04FD-4CBD-F87D51E573AD}"/>
              </a:ext>
            </a:extLst>
          </p:cNvPr>
          <p:cNvSpPr txBox="1"/>
          <p:nvPr/>
        </p:nvSpPr>
        <p:spPr>
          <a:xfrm>
            <a:off x="797644" y="3154102"/>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One of the consumers will much more overloaded than the remaining. This could lead to lag in that specific partition</a:t>
            </a:r>
          </a:p>
        </p:txBody>
      </p:sp>
    </p:spTree>
    <p:extLst>
      <p:ext uri="{BB962C8B-B14F-4D97-AF65-F5344CB8AC3E}">
        <p14:creationId xmlns:p14="http://schemas.microsoft.com/office/powerpoint/2010/main" val="42706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Delivery Semantics</a:t>
            </a:r>
          </a:p>
        </p:txBody>
      </p:sp>
      <p:sp>
        <p:nvSpPr>
          <p:cNvPr id="4" name="TextBox 3">
            <a:extLst>
              <a:ext uri="{FF2B5EF4-FFF2-40B4-BE49-F238E27FC236}">
                <a16:creationId xmlns:a16="http://schemas.microsoft.com/office/drawing/2014/main" id="{0C9CC183-5B45-CDA3-FD00-9D83A8EF6411}"/>
              </a:ext>
            </a:extLst>
          </p:cNvPr>
          <p:cNvSpPr txBox="1"/>
          <p:nvPr/>
        </p:nvSpPr>
        <p:spPr>
          <a:xfrm>
            <a:off x="8807829" y="2048631"/>
            <a:ext cx="2371508" cy="138036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Latency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Durability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Idempotence</a:t>
            </a:r>
          </a:p>
        </p:txBody>
      </p:sp>
      <p:pic>
        <p:nvPicPr>
          <p:cNvPr id="5" name="Picture 4" descr="A blue and white table with text&#10;&#10;Description automatically generated">
            <a:extLst>
              <a:ext uri="{FF2B5EF4-FFF2-40B4-BE49-F238E27FC236}">
                <a16:creationId xmlns:a16="http://schemas.microsoft.com/office/drawing/2014/main" id="{E8CE95D5-ECBE-09FF-AFF3-BF1C49C854B7}"/>
              </a:ext>
            </a:extLst>
          </p:cNvPr>
          <p:cNvPicPr>
            <a:picLocks noChangeAspect="1"/>
          </p:cNvPicPr>
          <p:nvPr/>
        </p:nvPicPr>
        <p:blipFill>
          <a:blip r:embed="rId3"/>
          <a:stretch>
            <a:fillRect/>
          </a:stretch>
        </p:blipFill>
        <p:spPr>
          <a:xfrm>
            <a:off x="1012663" y="2064698"/>
            <a:ext cx="7231385" cy="3544366"/>
          </a:xfrm>
          <a:prstGeom prst="rect">
            <a:avLst/>
          </a:prstGeom>
        </p:spPr>
      </p:pic>
      <p:sp>
        <p:nvSpPr>
          <p:cNvPr id="6" name="TextBox 5">
            <a:extLst>
              <a:ext uri="{FF2B5EF4-FFF2-40B4-BE49-F238E27FC236}">
                <a16:creationId xmlns:a16="http://schemas.microsoft.com/office/drawing/2014/main" id="{AA2710BB-BEAA-B59B-0371-74CCBFFB86D1}"/>
              </a:ext>
            </a:extLst>
          </p:cNvPr>
          <p:cNvSpPr txBox="1"/>
          <p:nvPr/>
        </p:nvSpPr>
        <p:spPr>
          <a:xfrm>
            <a:off x="8807829" y="4752705"/>
            <a:ext cx="2728471" cy="456654"/>
          </a:xfrm>
          <a:prstGeom prst="rect">
            <a:avLst/>
          </a:prstGeom>
          <a:noFill/>
        </p:spPr>
        <p:txBody>
          <a:bodyPr wrap="square" lIns="0" tIns="36000" rIns="216000" bIns="36000" rtlCol="0">
            <a:spAutoFit/>
          </a:bodyPr>
          <a:lstStyle/>
          <a:p>
            <a:pPr>
              <a:lnSpc>
                <a:spcPct val="130000"/>
              </a:lnSpc>
              <a:spcBef>
                <a:spcPts val="1000"/>
              </a:spcBef>
            </a:pPr>
            <a:r>
              <a:rPr lang="en-US" sz="1000" b="1" dirty="0">
                <a:latin typeface="+mj-lt"/>
                <a:cs typeface="Effra" panose="020B0603020203020204" pitchFamily="34" charset="0"/>
              </a:rPr>
              <a:t>If you want to know more about the intricacies of exactly-once semantics you can read </a:t>
            </a:r>
            <a:r>
              <a:rPr lang="en-US" sz="1000" b="1" dirty="0">
                <a:latin typeface="+mj-lt"/>
                <a:cs typeface="Effra" panose="020B0603020203020204" pitchFamily="34" charset="0"/>
                <a:hlinkClick r:id="rId4"/>
              </a:rPr>
              <a:t>this</a:t>
            </a:r>
            <a:r>
              <a:rPr lang="en-US" sz="1000" b="1" dirty="0">
                <a:latin typeface="+mj-lt"/>
                <a:cs typeface="Effra" panose="020B0603020203020204" pitchFamily="34" charset="0"/>
              </a:rPr>
              <a:t>:</a:t>
            </a:r>
          </a:p>
        </p:txBody>
      </p:sp>
      <p:sp>
        <p:nvSpPr>
          <p:cNvPr id="7" name="TextBox 6">
            <a:extLst>
              <a:ext uri="{FF2B5EF4-FFF2-40B4-BE49-F238E27FC236}">
                <a16:creationId xmlns:a16="http://schemas.microsoft.com/office/drawing/2014/main" id="{DCA063D5-0809-A4AC-23BB-CA5ABA2F28F3}"/>
              </a:ext>
            </a:extLst>
          </p:cNvPr>
          <p:cNvSpPr txBox="1"/>
          <p:nvPr/>
        </p:nvSpPr>
        <p:spPr>
          <a:xfrm>
            <a:off x="8730711" y="3767687"/>
            <a:ext cx="2728471" cy="646331"/>
          </a:xfrm>
          <a:prstGeom prst="rect">
            <a:avLst/>
          </a:prstGeom>
          <a:noFill/>
        </p:spPr>
        <p:txBody>
          <a:bodyPr wrap="square">
            <a:spAutoFit/>
          </a:bodyPr>
          <a:lstStyle/>
          <a:p>
            <a:r>
              <a:rPr lang="en-US" dirty="0"/>
              <a:t>How can we control this?</a:t>
            </a:r>
          </a:p>
          <a:p>
            <a:pPr marL="285750" indent="-285750">
              <a:buFont typeface="Arial" panose="020B0604020202020204" pitchFamily="34" charset="0"/>
              <a:buChar char="•"/>
            </a:pPr>
            <a:r>
              <a:rPr lang="en-US" i="1" dirty="0" err="1"/>
              <a:t>enable.auto.commit</a:t>
            </a:r>
            <a:endParaRPr lang="en-PT" i="1" dirty="0"/>
          </a:p>
        </p:txBody>
      </p:sp>
      <p:pic>
        <p:nvPicPr>
          <p:cNvPr id="9" name="Picture 8" descr="A qr code with black squares&#10;&#10;Description automatically generated">
            <a:extLst>
              <a:ext uri="{FF2B5EF4-FFF2-40B4-BE49-F238E27FC236}">
                <a16:creationId xmlns:a16="http://schemas.microsoft.com/office/drawing/2014/main" id="{2AE9FF29-0AE1-89EB-DC57-5C72FC83C955}"/>
              </a:ext>
            </a:extLst>
          </p:cNvPr>
          <p:cNvPicPr>
            <a:picLocks noChangeAspect="1"/>
          </p:cNvPicPr>
          <p:nvPr/>
        </p:nvPicPr>
        <p:blipFill>
          <a:blip r:embed="rId5"/>
          <a:stretch>
            <a:fillRect/>
          </a:stretch>
        </p:blipFill>
        <p:spPr>
          <a:xfrm>
            <a:off x="9286046" y="5251748"/>
            <a:ext cx="1511963" cy="1518566"/>
          </a:xfrm>
          <a:prstGeom prst="rect">
            <a:avLst/>
          </a:prstGeom>
        </p:spPr>
      </p:pic>
    </p:spTree>
    <p:extLst>
      <p:ext uri="{BB962C8B-B14F-4D97-AF65-F5344CB8AC3E}">
        <p14:creationId xmlns:p14="http://schemas.microsoft.com/office/powerpoint/2010/main" val="1976434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6" y="685838"/>
            <a:ext cx="7015403"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reliability guarantees</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032423"/>
            <a:ext cx="3747751" cy="402929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Guaranteed ordered messages within the same partition for the same producer.</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Committed messages are not lost as long as one replica is up.</a:t>
            </a:r>
          </a:p>
          <a:p>
            <a:pPr marL="285750" indent="-285750">
              <a:lnSpc>
                <a:spcPct val="130000"/>
              </a:lnSpc>
              <a:spcBef>
                <a:spcPts val="1000"/>
              </a:spcBef>
              <a:buFont typeface="Arial" panose="020B0604020202020204" pitchFamily="34" charset="0"/>
              <a:buChar char="•"/>
            </a:pPr>
            <a:r>
              <a:rPr lang="en-PT" dirty="0">
                <a:latin typeface="+mj-lt"/>
              </a:rPr>
              <a:t>Messages are considered commited once sent to all in-sync replicas.</a:t>
            </a:r>
            <a:endParaRPr lang="en-US" dirty="0">
              <a:latin typeface="+mj-lt"/>
              <a:cs typeface="Effra" panose="020B0603020203020204" pitchFamily="34" charset="0"/>
            </a:endParaRP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Consumers can only read messages that are committed.</a:t>
            </a:r>
          </a:p>
        </p:txBody>
      </p:sp>
      <p:pic>
        <p:nvPicPr>
          <p:cNvPr id="1026" name="Picture 2" descr="Reliability stock illustration. Illustration of intelligence - 26601829">
            <a:extLst>
              <a:ext uri="{FF2B5EF4-FFF2-40B4-BE49-F238E27FC236}">
                <a16:creationId xmlns:a16="http://schemas.microsoft.com/office/drawing/2014/main" id="{73F55C8E-9E5B-3996-5480-EB1F0E9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36" y="2215223"/>
            <a:ext cx="4903304" cy="330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0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retention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215223"/>
            <a:ext cx="3747751" cy="3052621"/>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log.retention.hour</a:t>
            </a:r>
            <a:r>
              <a:rPr lang="en-US" dirty="0">
                <a:latin typeface="+mj-lt"/>
                <a:cs typeface="Effra" panose="020B0603020203020204" pitchFamily="34" charset="0"/>
              </a:rPr>
              <a:t>: The number of hours to retain log segments. Determines how long data is kept in Kafka.</a:t>
            </a:r>
          </a:p>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log.retention.bytes</a:t>
            </a:r>
            <a:r>
              <a:rPr lang="en-US" dirty="0">
                <a:latin typeface="+mj-lt"/>
                <a:cs typeface="Effra" panose="020B0603020203020204" pitchFamily="34" charset="0"/>
              </a:rPr>
              <a:t>: The maximum size of log data to retain. Older segments will be deleted to meet this limit.</a:t>
            </a:r>
          </a:p>
        </p:txBody>
      </p:sp>
      <p:pic>
        <p:nvPicPr>
          <p:cNvPr id="2050" name="Picture 2" descr="Key-Based Retention Using Topic Compaction in Apache Kafka">
            <a:extLst>
              <a:ext uri="{FF2B5EF4-FFF2-40B4-BE49-F238E27FC236}">
                <a16:creationId xmlns:a16="http://schemas.microsoft.com/office/drawing/2014/main" id="{F9FF1695-BB1B-6F06-F27A-E00A2848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75" y="2188649"/>
            <a:ext cx="6358758" cy="30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5414106"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compaction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1326218" y="1738145"/>
            <a:ext cx="3747751" cy="4261157"/>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Retain at least the last known value for each message key within the log of data for a single topic partition.</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It can have multiple records for the same key at a given instant since the cleaning procedure runs periodically</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Can be used to restore state by consuming from the earliest offset when bootstrapping a consumer.</a:t>
            </a:r>
          </a:p>
        </p:txBody>
      </p:sp>
      <p:pic>
        <p:nvPicPr>
          <p:cNvPr id="5" name="Picture 4" descr="A diagram of a log and compaction&#10;&#10;Description automatically generated">
            <a:extLst>
              <a:ext uri="{FF2B5EF4-FFF2-40B4-BE49-F238E27FC236}">
                <a16:creationId xmlns:a16="http://schemas.microsoft.com/office/drawing/2014/main" id="{8F50885A-07C2-64E0-58EE-9D632CECCD55}"/>
              </a:ext>
            </a:extLst>
          </p:cNvPr>
          <p:cNvPicPr>
            <a:picLocks noChangeAspect="1"/>
          </p:cNvPicPr>
          <p:nvPr/>
        </p:nvPicPr>
        <p:blipFill>
          <a:blip r:embed="rId3"/>
          <a:stretch>
            <a:fillRect/>
          </a:stretch>
        </p:blipFill>
        <p:spPr>
          <a:xfrm>
            <a:off x="6018703" y="2250544"/>
            <a:ext cx="4847079" cy="3236357"/>
          </a:xfrm>
          <a:prstGeom prst="rect">
            <a:avLst/>
          </a:prstGeom>
        </p:spPr>
      </p:pic>
    </p:spTree>
    <p:extLst>
      <p:ext uri="{BB962C8B-B14F-4D97-AF65-F5344CB8AC3E}">
        <p14:creationId xmlns:p14="http://schemas.microsoft.com/office/powerpoint/2010/main" val="2824161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15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1551100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6. Lab Time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322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664-5482-BEE7-389D-21B5C5745A3B}"/>
              </a:ext>
            </a:extLst>
          </p:cNvPr>
          <p:cNvSpPr txBox="1">
            <a:spLocks/>
          </p:cNvSpPr>
          <p:nvPr/>
        </p:nvSpPr>
        <p:spPr>
          <a:xfrm>
            <a:off x="653408" y="593742"/>
            <a:ext cx="5041433" cy="855216"/>
          </a:xfrm>
          <a:prstGeom prst="rect">
            <a:avLst/>
          </a:prstGeom>
        </p:spPr>
        <p:txBody>
          <a:bodyPr vert="horz" lIns="91440" tIns="45720" rIns="91440" bIns="45720" rtlCol="0" anchor="b" anchorCtr="0">
            <a:normAutofit fontScale="92500" lnSpcReduction="20000"/>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Implementing a basic Kafka producer and consumer</a:t>
            </a:r>
          </a:p>
        </p:txBody>
      </p:sp>
      <p:sp>
        <p:nvSpPr>
          <p:cNvPr id="5" name="TextBox 4">
            <a:extLst>
              <a:ext uri="{FF2B5EF4-FFF2-40B4-BE49-F238E27FC236}">
                <a16:creationId xmlns:a16="http://schemas.microsoft.com/office/drawing/2014/main" id="{9E779186-0D28-6848-210E-DE7F80738983}"/>
              </a:ext>
            </a:extLst>
          </p:cNvPr>
          <p:cNvSpPr txBox="1"/>
          <p:nvPr/>
        </p:nvSpPr>
        <p:spPr>
          <a:xfrm>
            <a:off x="519451" y="1924160"/>
            <a:ext cx="5309345" cy="3908762"/>
          </a:xfrm>
          <a:prstGeom prst="rect">
            <a:avLst/>
          </a:prstGeom>
          <a:noFill/>
        </p:spPr>
        <p:txBody>
          <a:bodyPr wrap="square">
            <a:spAutoFit/>
          </a:bodyPr>
          <a:lstStyle/>
          <a:p>
            <a:r>
              <a:rPr lang="en-PT" sz="1600" dirty="0"/>
              <a:t>Go to this repo and download the project:</a:t>
            </a:r>
          </a:p>
          <a:p>
            <a:r>
              <a:rPr lang="en-PT" sz="1200" dirty="0">
                <a:hlinkClick r:id="rId3"/>
              </a:rPr>
              <a:t>https://github.com/XavierAraujo/kafka-fundamentals-training</a:t>
            </a:r>
            <a:endParaRPr lang="en-PT" sz="1200" dirty="0"/>
          </a:p>
          <a:p>
            <a:endParaRPr lang="en-PT" sz="1600" dirty="0"/>
          </a:p>
          <a:p>
            <a:r>
              <a:rPr lang="en-PT" sz="1600" dirty="0"/>
              <a:t>Run </a:t>
            </a:r>
            <a:r>
              <a:rPr lang="en-PT" sz="1600" i="1" dirty="0">
                <a:highlight>
                  <a:srgbClr val="FFFF00"/>
                </a:highlight>
              </a:rPr>
              <a:t>mvn clean install</a:t>
            </a:r>
            <a:r>
              <a:rPr lang="en-PT" sz="1600" i="1" dirty="0"/>
              <a:t> </a:t>
            </a:r>
            <a:r>
              <a:rPr lang="en-PT" sz="1600" dirty="0"/>
              <a:t>to guarantee that everything is working as expected</a:t>
            </a:r>
            <a:endParaRPr lang="en-PT" sz="1600" i="1" dirty="0"/>
          </a:p>
          <a:p>
            <a:endParaRPr lang="en-PT" sz="1600" dirty="0"/>
          </a:p>
          <a:p>
            <a:r>
              <a:rPr lang="en-PT" sz="1600" dirty="0"/>
              <a:t>Guarantee that you have Docker and Docker-Compose installed (and maybe </a:t>
            </a:r>
            <a:r>
              <a:rPr lang="en-PT" sz="1600" dirty="0">
                <a:hlinkClick r:id="rId4"/>
              </a:rPr>
              <a:t>DockerDesktop</a:t>
            </a:r>
            <a:r>
              <a:rPr lang="en-PT" sz="1600" dirty="0"/>
              <a:t> up and running if you have a Macbook) and that you have no other Kafka or Zookeeper servers running on your PC.</a:t>
            </a:r>
          </a:p>
          <a:p>
            <a:endParaRPr lang="en-PT" sz="1600" dirty="0"/>
          </a:p>
          <a:p>
            <a:r>
              <a:rPr lang="en-PT" sz="1600" dirty="0"/>
              <a:t>Execute the following script to setup the required infrastructure: </a:t>
            </a:r>
            <a:r>
              <a:rPr lang="en-PT" sz="1600" i="1" dirty="0">
                <a:highlight>
                  <a:srgbClr val="FFFF00"/>
                </a:highlight>
              </a:rPr>
              <a:t>./docker-compose-run.sh</a:t>
            </a:r>
          </a:p>
          <a:p>
            <a:endParaRPr lang="en-PT" sz="1600" b="1" i="1" dirty="0"/>
          </a:p>
          <a:p>
            <a:r>
              <a:rPr lang="en-PT" sz="1400" dirty="0"/>
              <a:t>(Run this script instead of ‘docker-compose up’ because this script sets up some extra stuff required for this training)</a:t>
            </a:r>
          </a:p>
        </p:txBody>
      </p:sp>
      <p:pic>
        <p:nvPicPr>
          <p:cNvPr id="4" name="Picture 3" descr="A computer screen shot of a program&#10;&#10;Description automatically generated">
            <a:extLst>
              <a:ext uri="{FF2B5EF4-FFF2-40B4-BE49-F238E27FC236}">
                <a16:creationId xmlns:a16="http://schemas.microsoft.com/office/drawing/2014/main" id="{854552A1-4B15-D589-A45E-BD96EA7E2494}"/>
              </a:ext>
            </a:extLst>
          </p:cNvPr>
          <p:cNvPicPr>
            <a:picLocks noChangeAspect="1"/>
          </p:cNvPicPr>
          <p:nvPr/>
        </p:nvPicPr>
        <p:blipFill>
          <a:blip r:embed="rId5"/>
          <a:stretch>
            <a:fillRect/>
          </a:stretch>
        </p:blipFill>
        <p:spPr>
          <a:xfrm>
            <a:off x="6096000" y="1691228"/>
            <a:ext cx="5228926" cy="4161483"/>
          </a:xfrm>
          <a:prstGeom prst="rect">
            <a:avLst/>
          </a:prstGeom>
        </p:spPr>
      </p:pic>
    </p:spTree>
    <p:extLst>
      <p:ext uri="{BB962C8B-B14F-4D97-AF65-F5344CB8AC3E}">
        <p14:creationId xmlns:p14="http://schemas.microsoft.com/office/powerpoint/2010/main" val="3870430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3871D-3C30-AC6E-7DD4-3F6EB563838A}"/>
              </a:ext>
            </a:extLst>
          </p:cNvPr>
          <p:cNvSpPr txBox="1">
            <a:spLocks/>
          </p:cNvSpPr>
          <p:nvPr/>
        </p:nvSpPr>
        <p:spPr>
          <a:xfrm>
            <a:off x="638882" y="639193"/>
            <a:ext cx="3571810" cy="3573516"/>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6100" kern="1200" dirty="0">
                <a:solidFill>
                  <a:schemeClr val="tx1"/>
                </a:solidFill>
                <a:latin typeface="+mj-lt"/>
                <a:ea typeface="+mj-ea"/>
                <a:cs typeface="+mj-cs"/>
              </a:rPr>
              <a:t>And now a bit of code review</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viewing the Code Review, Part II">
            <a:extLst>
              <a:ext uri="{FF2B5EF4-FFF2-40B4-BE49-F238E27FC236}">
                <a16:creationId xmlns:a16="http://schemas.microsoft.com/office/drawing/2014/main" id="{7EC9CA7B-99C0-2673-F280-33FC4131E3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1623" y="1016552"/>
            <a:ext cx="6245820" cy="48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2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2. Pre-Requirements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5813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4996" y="1659650"/>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233243" y="2375337"/>
            <a:ext cx="5146536"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partitioning being done? Is that the best approach? Why?</a:t>
            </a:r>
          </a:p>
        </p:txBody>
      </p:sp>
    </p:spTree>
    <p:extLst>
      <p:ext uri="{BB962C8B-B14F-4D97-AF65-F5344CB8AC3E}">
        <p14:creationId xmlns:p14="http://schemas.microsoft.com/office/powerpoint/2010/main" val="236067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67" y="1575566"/>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076498" y="2618028"/>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serialization bei</a:t>
            </a:r>
            <a:r>
              <a:rPr lang="en-US" dirty="0">
                <a:solidFill>
                  <a:schemeClr val="tx1">
                    <a:lumMod val="85000"/>
                    <a:lumOff val="15000"/>
                  </a:schemeClr>
                </a:solidFill>
                <a:ea typeface="+mj-ea"/>
                <a:cs typeface="+mj-cs"/>
              </a:rPr>
              <a:t>ng done</a:t>
            </a:r>
            <a:r>
              <a:rPr lang="en-US" kern="1200" dirty="0">
                <a:solidFill>
                  <a:schemeClr val="tx1">
                    <a:lumMod val="85000"/>
                    <a:lumOff val="15000"/>
                  </a:schemeClr>
                </a:solidFill>
                <a:latin typeface="+mj-lt"/>
                <a:ea typeface="+mj-ea"/>
                <a:cs typeface="+mj-cs"/>
              </a:rPr>
              <a:t>? Is that the best approach? What are the tradeoffs?</a:t>
            </a:r>
          </a:p>
        </p:txBody>
      </p:sp>
    </p:spTree>
    <p:extLst>
      <p:ext uri="{BB962C8B-B14F-4D97-AF65-F5344CB8AC3E}">
        <p14:creationId xmlns:p14="http://schemas.microsoft.com/office/powerpoint/2010/main" val="3108221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0046"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672663" y="2618030"/>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someone pushes wrongfully serialized data to the topic (Poison Pill)?</a:t>
            </a:r>
          </a:p>
        </p:txBody>
      </p:sp>
    </p:spTree>
    <p:extLst>
      <p:ext uri="{BB962C8B-B14F-4D97-AF65-F5344CB8AC3E}">
        <p14:creationId xmlns:p14="http://schemas.microsoft.com/office/powerpoint/2010/main" val="1256389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384" y="1449445"/>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582510" y="1734895"/>
            <a:ext cx="6442841" cy="233717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offset committing being handled. Is that the best approach? What happens if we fail to process a transaction </a:t>
            </a:r>
          </a:p>
        </p:txBody>
      </p:sp>
    </p:spTree>
    <p:extLst>
      <p:ext uri="{BB962C8B-B14F-4D97-AF65-F5344CB8AC3E}">
        <p14:creationId xmlns:p14="http://schemas.microsoft.com/office/powerpoint/2010/main" val="648454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we process the same message twice?</a:t>
            </a:r>
          </a:p>
        </p:txBody>
      </p:sp>
    </p:spTree>
    <p:extLst>
      <p:ext uri="{BB962C8B-B14F-4D97-AF65-F5344CB8AC3E}">
        <p14:creationId xmlns:p14="http://schemas.microsoft.com/office/powerpoint/2010/main" val="963639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323"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152441" y="1724041"/>
            <a:ext cx="5827581" cy="220682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are the delivery semantics used here? Are they the most appropriate ones?</a:t>
            </a:r>
          </a:p>
        </p:txBody>
      </p:sp>
    </p:spTree>
    <p:extLst>
      <p:ext uri="{BB962C8B-B14F-4D97-AF65-F5344CB8AC3E}">
        <p14:creationId xmlns:p14="http://schemas.microsoft.com/office/powerpoint/2010/main" val="3891715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the message sending strategy used? Is it the most appropriate? </a:t>
            </a:r>
          </a:p>
        </p:txBody>
      </p:sp>
    </p:spTree>
    <p:extLst>
      <p:ext uri="{BB962C8B-B14F-4D97-AF65-F5344CB8AC3E}">
        <p14:creationId xmlns:p14="http://schemas.microsoft.com/office/powerpoint/2010/main" val="3282557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7. Kafka CLI Tools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66209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CLI Tools</a:t>
            </a:r>
          </a:p>
        </p:txBody>
      </p:sp>
      <p:sp>
        <p:nvSpPr>
          <p:cNvPr id="4" name="TextBox 3">
            <a:extLst>
              <a:ext uri="{FF2B5EF4-FFF2-40B4-BE49-F238E27FC236}">
                <a16:creationId xmlns:a16="http://schemas.microsoft.com/office/drawing/2014/main" id="{67FE3645-E6BC-DEC8-E861-68B361739DE3}"/>
              </a:ext>
            </a:extLst>
          </p:cNvPr>
          <p:cNvSpPr txBox="1"/>
          <p:nvPr/>
        </p:nvSpPr>
        <p:spPr>
          <a:xfrm>
            <a:off x="1304255" y="2028266"/>
            <a:ext cx="444587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a:t>kafka</a:t>
            </a:r>
            <a:r>
              <a:rPr lang="en-GB" dirty="0"/>
              <a:t>-configs</a:t>
            </a:r>
          </a:p>
          <a:p>
            <a:pPr marL="285750" indent="-285750">
              <a:lnSpc>
                <a:spcPct val="150000"/>
              </a:lnSpc>
              <a:buFont typeface="Arial" panose="020B0604020202020204" pitchFamily="34" charset="0"/>
              <a:buChar char="•"/>
            </a:pPr>
            <a:r>
              <a:rPr lang="en-GB" dirty="0" err="1"/>
              <a:t>kafka</a:t>
            </a:r>
            <a:r>
              <a:rPr lang="en-GB" dirty="0"/>
              <a:t>-console-consumer</a:t>
            </a:r>
          </a:p>
          <a:p>
            <a:pPr marL="285750" indent="-285750">
              <a:lnSpc>
                <a:spcPct val="150000"/>
              </a:lnSpc>
              <a:buFont typeface="Arial" panose="020B0604020202020204" pitchFamily="34" charset="0"/>
              <a:buChar char="•"/>
            </a:pPr>
            <a:r>
              <a:rPr lang="en-GB" dirty="0" err="1"/>
              <a:t>kafka</a:t>
            </a:r>
            <a:r>
              <a:rPr lang="en-GB" dirty="0"/>
              <a:t>-console-producer</a:t>
            </a:r>
          </a:p>
          <a:p>
            <a:pPr marL="285750" indent="-285750">
              <a:lnSpc>
                <a:spcPct val="150000"/>
              </a:lnSpc>
              <a:buFont typeface="Arial" panose="020B0604020202020204" pitchFamily="34" charset="0"/>
              <a:buChar char="•"/>
            </a:pPr>
            <a:r>
              <a:rPr lang="en-GB" dirty="0" err="1"/>
              <a:t>kafka</a:t>
            </a:r>
            <a:r>
              <a:rPr lang="en-GB" dirty="0"/>
              <a:t>-consumer-groups </a:t>
            </a:r>
          </a:p>
          <a:p>
            <a:pPr marL="285750" indent="-285750">
              <a:lnSpc>
                <a:spcPct val="150000"/>
              </a:lnSpc>
              <a:buFont typeface="Arial" panose="020B0604020202020204" pitchFamily="34" charset="0"/>
              <a:buChar char="•"/>
            </a:pPr>
            <a:r>
              <a:rPr lang="en-GB" dirty="0" err="1"/>
              <a:t>kafka</a:t>
            </a:r>
            <a:r>
              <a:rPr lang="en-GB" dirty="0"/>
              <a:t>-get-offsets </a:t>
            </a:r>
          </a:p>
          <a:p>
            <a:pPr marL="285750" indent="-285750">
              <a:lnSpc>
                <a:spcPct val="150000"/>
              </a:lnSpc>
              <a:buFont typeface="Arial" panose="020B0604020202020204" pitchFamily="34" charset="0"/>
              <a:buChar char="•"/>
            </a:pPr>
            <a:r>
              <a:rPr lang="en-GB" dirty="0" err="1"/>
              <a:t>kafka</a:t>
            </a:r>
            <a:r>
              <a:rPr lang="en-GB" dirty="0"/>
              <a:t>-topics</a:t>
            </a:r>
          </a:p>
          <a:p>
            <a:pPr marL="285750" indent="-285750">
              <a:lnSpc>
                <a:spcPct val="150000"/>
              </a:lnSpc>
              <a:buFont typeface="Arial" panose="020B0604020202020204" pitchFamily="34" charset="0"/>
              <a:buChar char="•"/>
            </a:pPr>
            <a:r>
              <a:rPr lang="en-GB" dirty="0" err="1"/>
              <a:t>kcat</a:t>
            </a:r>
            <a:r>
              <a:rPr lang="en-GB" dirty="0"/>
              <a:t> (not a native Kafka tool)</a:t>
            </a:r>
          </a:p>
          <a:p>
            <a:pPr marL="285750" indent="-285750">
              <a:lnSpc>
                <a:spcPct val="150000"/>
              </a:lnSpc>
              <a:buFont typeface="Arial" panose="020B0604020202020204" pitchFamily="34" charset="0"/>
              <a:buChar char="•"/>
            </a:pPr>
            <a:endParaRPr lang="en-PT" dirty="0"/>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mand Line Tools | Intro to the CLI Part 3">
            <a:extLst>
              <a:ext uri="{FF2B5EF4-FFF2-40B4-BE49-F238E27FC236}">
                <a16:creationId xmlns:a16="http://schemas.microsoft.com/office/drawing/2014/main" id="{58336C02-3FE8-BDC9-285F-D85188D8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31" y="2417379"/>
            <a:ext cx="4868914" cy="24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931314" cy="369332"/>
          </a:xfrm>
          <a:prstGeom prst="rect">
            <a:avLst/>
          </a:prstGeom>
          <a:noFill/>
        </p:spPr>
        <p:txBody>
          <a:bodyPr wrap="square" rtlCol="0">
            <a:spAutoFit/>
          </a:bodyPr>
          <a:lstStyle/>
          <a:p>
            <a:r>
              <a:rPr lang="en-PT" dirty="0"/>
              <a:t>How many and which topics exist in the local broker?</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751121" cy="276999"/>
          </a:xfrm>
          <a:prstGeom prst="rect">
            <a:avLst/>
          </a:prstGeom>
          <a:noFill/>
        </p:spPr>
        <p:txBody>
          <a:bodyPr wrap="square">
            <a:spAutoFit/>
          </a:bodyPr>
          <a:lstStyle/>
          <a:p>
            <a:r>
              <a:rPr lang="en-PT" sz="1200" i="1" dirty="0"/>
              <a:t>kafka-topics --bootstrap-server 127.0.0.1:9092 –list </a:t>
            </a:r>
            <a:r>
              <a:rPr lang="en-PT" sz="1200" dirty="0"/>
              <a:t>    </a:t>
            </a:r>
            <a:r>
              <a:rPr lang="en-PT" sz="1200" b="1" dirty="0"/>
              <a:t>[transactions, blippers, loans]</a:t>
            </a:r>
            <a:endParaRPr lang="en-PT" sz="1200" b="1"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Can you create a topic on the local broker?</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4868913" cy="276999"/>
          </a:xfrm>
          <a:prstGeom prst="rect">
            <a:avLst/>
          </a:prstGeom>
          <a:noFill/>
        </p:spPr>
        <p:txBody>
          <a:bodyPr wrap="square">
            <a:spAutoFit/>
          </a:bodyPr>
          <a:lstStyle/>
          <a:p>
            <a:r>
              <a:rPr lang="en-GB" sz="1200" i="1" dirty="0" err="1"/>
              <a:t>kafka</a:t>
            </a:r>
            <a:r>
              <a:rPr lang="en-GB" sz="1200" i="1" dirty="0"/>
              <a:t>-topics --bootstrap-server 127.0.0.1:9092 --create --topic dummy-topic</a:t>
            </a:r>
            <a:endParaRPr lang="en-PT" sz="1200" i="1"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7" y="3744670"/>
            <a:ext cx="8318679" cy="369332"/>
          </a:xfrm>
          <a:prstGeom prst="rect">
            <a:avLst/>
          </a:prstGeom>
          <a:noFill/>
        </p:spPr>
        <p:txBody>
          <a:bodyPr wrap="square" rtlCol="0">
            <a:spAutoFit/>
          </a:bodyPr>
          <a:lstStyle/>
          <a:p>
            <a:r>
              <a:rPr lang="en-PT" dirty="0"/>
              <a:t>How many partitions has the ‘loans’ topic and what is its replication factor?</a:t>
            </a:r>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413272" cy="276999"/>
          </a:xfrm>
          <a:prstGeom prst="rect">
            <a:avLst/>
          </a:prstGeom>
          <a:noFill/>
        </p:spPr>
        <p:txBody>
          <a:bodyPr wrap="square">
            <a:spAutoFit/>
          </a:bodyPr>
          <a:lstStyle/>
          <a:p>
            <a:r>
              <a:rPr lang="en-GB" sz="1200" i="1" dirty="0" err="1"/>
              <a:t>kafka</a:t>
            </a:r>
            <a:r>
              <a:rPr lang="en-GB" sz="1200" i="1" dirty="0"/>
              <a:t>-topics  --bootstrap-server 127.0.0.1:9092 --describe --topic loans</a:t>
            </a:r>
            <a:r>
              <a:rPr lang="en-PT" sz="1200" dirty="0"/>
              <a:t>       </a:t>
            </a:r>
            <a:r>
              <a:rPr lang="en-PT" sz="1200" b="1" dirty="0"/>
              <a:t>[5 partitions]</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4868912" cy="276999"/>
          </a:xfrm>
          <a:prstGeom prst="rect">
            <a:avLst/>
          </a:prstGeom>
          <a:noFill/>
        </p:spPr>
        <p:txBody>
          <a:bodyPr wrap="square">
            <a:spAutoFit/>
          </a:bodyPr>
          <a:lstStyle/>
          <a:p>
            <a:r>
              <a:rPr lang="en-GB" sz="1200" i="1" dirty="0" err="1"/>
              <a:t>kafka</a:t>
            </a:r>
            <a:r>
              <a:rPr lang="en-GB" sz="1200" i="1" dirty="0"/>
              <a:t>-topics --bootstrap-server 127.0.0.1:9092 --delete --topic dummy-topic</a:t>
            </a:r>
            <a:endParaRPr lang="en-PT" sz="1200" i="1" dirty="0"/>
          </a:p>
        </p:txBody>
      </p:sp>
    </p:spTree>
    <p:extLst>
      <p:ext uri="{BB962C8B-B14F-4D97-AF65-F5344CB8AC3E}">
        <p14:creationId xmlns:p14="http://schemas.microsoft.com/office/powerpoint/2010/main" val="15416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xfrm>
            <a:off x="6259500" y="847675"/>
            <a:ext cx="4993414" cy="808533"/>
          </a:xfrm>
        </p:spPr>
        <p:txBody>
          <a:bodyPr vert="horz" lIns="91440" tIns="45720" rIns="91440" bIns="45720" rtlCol="0" anchor="ctr" anchorCtr="0">
            <a:noAutofit/>
          </a:bodyPr>
          <a:lstStyle/>
          <a:p>
            <a:r>
              <a:rPr lang="en-US" sz="5000" dirty="0">
                <a:latin typeface="+mj-lt"/>
                <a:ea typeface="+mj-ea"/>
                <a:cs typeface="+mj-cs"/>
              </a:rPr>
              <a:t>Pre-Requirements</a:t>
            </a:r>
          </a:p>
        </p:txBody>
      </p:sp>
      <p:pic>
        <p:nvPicPr>
          <p:cNvPr id="4098" name="Picture 2" descr="Hacker Logo - Free Vectors &amp; PSDs to Download">
            <a:extLst>
              <a:ext uri="{FF2B5EF4-FFF2-40B4-BE49-F238E27FC236}">
                <a16:creationId xmlns:a16="http://schemas.microsoft.com/office/drawing/2014/main" id="{14CD631E-F899-CBD1-763E-0EE225816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r="5554"/>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2693-4826-7CAE-534E-C0FE92F2D129}"/>
              </a:ext>
            </a:extLst>
          </p:cNvPr>
          <p:cNvSpPr txBox="1"/>
          <p:nvPr/>
        </p:nvSpPr>
        <p:spPr>
          <a:xfrm>
            <a:off x="6803409" y="1656208"/>
            <a:ext cx="4156512" cy="3769835"/>
          </a:xfrm>
          <a:prstGeom prst="rect">
            <a:avLst/>
          </a:prstGeom>
        </p:spPr>
        <p:txBody>
          <a:bodyPr vert="horz" lIns="91440" tIns="45720" rIns="91440" bIns="45720" rtlCol="0" anchor="ctr">
            <a:normAutofit/>
          </a:bodyPr>
          <a:lstStyle/>
          <a:p>
            <a:pPr marL="285750" indent="-228600">
              <a:lnSpc>
                <a:spcPct val="150000"/>
              </a:lnSpc>
              <a:spcBef>
                <a:spcPts val="220"/>
              </a:spcBef>
              <a:buFont typeface="Arial" panose="020B0604020202020204" pitchFamily="34" charset="0"/>
              <a:buChar char="•"/>
            </a:pPr>
            <a:r>
              <a:rPr lang="en-US" sz="2000" dirty="0"/>
              <a:t>GIT</a:t>
            </a:r>
          </a:p>
          <a:p>
            <a:pPr marL="285750" indent="-228600">
              <a:lnSpc>
                <a:spcPct val="150000"/>
              </a:lnSpc>
              <a:spcBef>
                <a:spcPts val="220"/>
              </a:spcBef>
              <a:buFont typeface="Arial" panose="020B0604020202020204" pitchFamily="34" charset="0"/>
              <a:buChar char="•"/>
            </a:pPr>
            <a:r>
              <a:rPr lang="en-US" sz="2000" dirty="0"/>
              <a:t>Maven </a:t>
            </a:r>
          </a:p>
          <a:p>
            <a:pPr marL="285750" indent="-228600">
              <a:lnSpc>
                <a:spcPct val="150000"/>
              </a:lnSpc>
              <a:spcBef>
                <a:spcPts val="220"/>
              </a:spcBef>
              <a:buFont typeface="Arial" panose="020B0604020202020204" pitchFamily="34" charset="0"/>
              <a:buChar char="•"/>
            </a:pPr>
            <a:r>
              <a:rPr lang="en-US" sz="2000" dirty="0"/>
              <a:t>IDE</a:t>
            </a:r>
          </a:p>
          <a:p>
            <a:pPr marL="285750" indent="-228600">
              <a:lnSpc>
                <a:spcPct val="150000"/>
              </a:lnSpc>
              <a:spcBef>
                <a:spcPts val="220"/>
              </a:spcBef>
              <a:buFont typeface="Arial" panose="020B0604020202020204" pitchFamily="34" charset="0"/>
              <a:buChar char="•"/>
            </a:pPr>
            <a:r>
              <a:rPr lang="en-US" sz="2000" dirty="0"/>
              <a:t>Docker/Docker-Compose</a:t>
            </a:r>
          </a:p>
          <a:p>
            <a:pPr marL="285750" indent="-228600">
              <a:lnSpc>
                <a:spcPct val="150000"/>
              </a:lnSpc>
              <a:spcBef>
                <a:spcPts val="220"/>
              </a:spcBef>
              <a:buFont typeface="Arial" panose="020B0604020202020204" pitchFamily="34" charset="0"/>
              <a:buChar char="•"/>
            </a:pPr>
            <a:r>
              <a:rPr lang="en-US" sz="2000" dirty="0"/>
              <a:t>Kafka-client tools</a:t>
            </a:r>
          </a:p>
        </p:txBody>
      </p:sp>
      <p:sp>
        <p:nvSpPr>
          <p:cNvPr id="4" name="TextBox 3">
            <a:extLst>
              <a:ext uri="{FF2B5EF4-FFF2-40B4-BE49-F238E27FC236}">
                <a16:creationId xmlns:a16="http://schemas.microsoft.com/office/drawing/2014/main" id="{D3FDE918-7BBA-2008-078C-47BB83844831}"/>
              </a:ext>
            </a:extLst>
          </p:cNvPr>
          <p:cNvSpPr txBox="1"/>
          <p:nvPr/>
        </p:nvSpPr>
        <p:spPr>
          <a:xfrm>
            <a:off x="1487911" y="1656208"/>
            <a:ext cx="4156144" cy="776303"/>
          </a:xfrm>
          <a:prstGeom prst="rect">
            <a:avLst/>
          </a:prstGeom>
          <a:noFill/>
        </p:spPr>
        <p:txBody>
          <a:bodyPr wrap="square">
            <a:spAutoFit/>
          </a:bodyPr>
          <a:lstStyle/>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71A88093-7381-2813-6B2C-AD6FF8B62AA4}"/>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615083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616003" cy="369332"/>
          </a:xfrm>
          <a:prstGeom prst="rect">
            <a:avLst/>
          </a:prstGeom>
          <a:noFill/>
        </p:spPr>
        <p:txBody>
          <a:bodyPr wrap="square" rtlCol="0">
            <a:spAutoFit/>
          </a:bodyPr>
          <a:lstStyle/>
          <a:p>
            <a:r>
              <a:rPr lang="en-PT" dirty="0"/>
              <a:t>Can you duplicate the number of partitions of the ‘blippers’ topic?</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8" y="2467000"/>
            <a:ext cx="6279672" cy="276999"/>
          </a:xfrm>
          <a:prstGeom prst="rect">
            <a:avLst/>
          </a:prstGeom>
          <a:noFill/>
        </p:spPr>
        <p:txBody>
          <a:bodyPr wrap="square">
            <a:spAutoFit/>
          </a:bodyPr>
          <a:lstStyle/>
          <a:p>
            <a:r>
              <a:rPr lang="en-GB" sz="1200" i="1" dirty="0" err="1"/>
              <a:t>kafka</a:t>
            </a:r>
            <a:r>
              <a:rPr lang="en-GB" sz="1200" i="1" dirty="0"/>
              <a:t>-topics  --bootstrap-server 127.0.0.1:9092 --alter --topic </a:t>
            </a:r>
            <a:r>
              <a:rPr lang="en-GB" sz="1200" i="1" dirty="0" err="1"/>
              <a:t>blippers</a:t>
            </a:r>
            <a:r>
              <a:rPr lang="en-GB" sz="1200" i="1" dirty="0"/>
              <a:t> --partitions 20</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6994376" cy="369332"/>
          </a:xfrm>
          <a:prstGeom prst="rect">
            <a:avLst/>
          </a:prstGeom>
          <a:noFill/>
        </p:spPr>
        <p:txBody>
          <a:bodyPr wrap="square" rtlCol="0">
            <a:spAutoFit/>
          </a:bodyPr>
          <a:lstStyle/>
          <a:p>
            <a:r>
              <a:rPr lang="en-PT" dirty="0"/>
              <a:t>What is the retention period of the ‘transactions’ topic?</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276999"/>
          </a:xfrm>
          <a:prstGeom prst="rect">
            <a:avLst/>
          </a:prstGeom>
          <a:noFill/>
        </p:spPr>
        <p:txBody>
          <a:bodyPr wrap="square">
            <a:spAutoFit/>
          </a:bodyPr>
          <a:lstStyle/>
          <a:p>
            <a:r>
              <a:rPr lang="en-GB" sz="1200" i="1" dirty="0" err="1"/>
              <a:t>kafka</a:t>
            </a:r>
            <a:r>
              <a:rPr lang="en-GB" sz="1200" i="1" dirty="0"/>
              <a:t>-configs --bootstrap-server 127.0.0.1:9092 --describe --entity-type topics  --all      </a:t>
            </a:r>
            <a:r>
              <a:rPr lang="en-GB" sz="1200" b="1" dirty="0"/>
              <a:t>[1209600000]</a:t>
            </a:r>
            <a:endParaRPr lang="en-PT" sz="1200"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8" y="3744670"/>
            <a:ext cx="9180528" cy="646331"/>
          </a:xfrm>
          <a:prstGeom prst="rect">
            <a:avLst/>
          </a:prstGeom>
          <a:noFill/>
        </p:spPr>
        <p:txBody>
          <a:bodyPr wrap="square" rtlCol="0">
            <a:spAutoFit/>
          </a:bodyPr>
          <a:lstStyle/>
          <a:p>
            <a:r>
              <a:rPr lang="en-PT" dirty="0"/>
              <a:t>Can you change the retention period of the ‘transactions’ topic to</a:t>
            </a:r>
            <a:r>
              <a:rPr lang="en-PT" i="1" dirty="0"/>
              <a:t> </a:t>
            </a:r>
            <a:r>
              <a:rPr lang="en-PT" dirty="0"/>
              <a:t>1 hour</a:t>
            </a:r>
            <a:r>
              <a:rPr lang="en-PT" i="1" dirty="0"/>
              <a:t>?</a:t>
            </a:r>
            <a:endParaRPr lang="en-PT" dirty="0"/>
          </a:p>
          <a:p>
            <a:endParaRPr lang="en-PT" dirty="0"/>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528886" cy="276999"/>
          </a:xfrm>
          <a:prstGeom prst="rect">
            <a:avLst/>
          </a:prstGeom>
          <a:noFill/>
        </p:spPr>
        <p:txBody>
          <a:bodyPr wrap="square">
            <a:spAutoFit/>
          </a:bodyPr>
          <a:lstStyle/>
          <a:p>
            <a:r>
              <a:rPr lang="en-GB" sz="1200" i="1" dirty="0" err="1"/>
              <a:t>kafka</a:t>
            </a:r>
            <a:r>
              <a:rPr lang="en-GB" sz="1200" i="1" dirty="0"/>
              <a:t>-configs  --bootstrap-server 127.0.0.1:9092 --alter --topic transactions --add-config </a:t>
            </a:r>
            <a:r>
              <a:rPr lang="en-GB" sz="1200" i="1" dirty="0" err="1"/>
              <a:t>retention.ms</a:t>
            </a:r>
            <a:r>
              <a:rPr lang="en-GB" sz="1200" i="1" dirty="0"/>
              <a:t>=3600000</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the messages from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8602460" cy="461665"/>
          </a:xfrm>
          <a:prstGeom prst="rect">
            <a:avLst/>
          </a:prstGeom>
          <a:noFill/>
        </p:spPr>
        <p:txBody>
          <a:bodyPr wrap="square">
            <a:spAutoFit/>
          </a:bodyPr>
          <a:lstStyle/>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=1</a:t>
            </a:r>
          </a:p>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=36000</a:t>
            </a:r>
            <a:endParaRPr lang="en-PT" sz="1200" i="1" dirty="0"/>
          </a:p>
        </p:txBody>
      </p:sp>
    </p:spTree>
    <p:extLst>
      <p:ext uri="{BB962C8B-B14F-4D97-AF65-F5344CB8AC3E}">
        <p14:creationId xmlns:p14="http://schemas.microsoft.com/office/powerpoint/2010/main" val="32934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4235669" cy="369332"/>
          </a:xfrm>
          <a:prstGeom prst="rect">
            <a:avLst/>
          </a:prstGeom>
          <a:noFill/>
        </p:spPr>
        <p:txBody>
          <a:bodyPr wrap="square" rtlCol="0">
            <a:spAutoFit/>
          </a:bodyPr>
          <a:lstStyle/>
          <a:p>
            <a:r>
              <a:rPr lang="en-PT" dirty="0"/>
              <a:t>See information about consumer groups</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341217" cy="276999"/>
          </a:xfrm>
          <a:prstGeom prst="rect">
            <a:avLst/>
          </a:prstGeom>
          <a:noFill/>
        </p:spPr>
        <p:txBody>
          <a:bodyPr wrap="square">
            <a:spAutoFit/>
          </a:bodyPr>
          <a:lstStyle/>
          <a:p>
            <a:r>
              <a:rPr lang="en-GB" sz="1200" i="1" dirty="0" err="1"/>
              <a:t>kafka</a:t>
            </a:r>
            <a:r>
              <a:rPr lang="en-GB" sz="1200" i="1" dirty="0"/>
              <a:t>-consumer-groups --group kafka-fundamentals-training-group-1 --describe --bootstrap-server localhost:9092</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Reset consumer groups offsets</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461665"/>
          </a:xfrm>
          <a:prstGeom prst="rect">
            <a:avLst/>
          </a:prstGeom>
          <a:noFill/>
        </p:spPr>
        <p:txBody>
          <a:bodyPr wrap="square">
            <a:spAutoFit/>
          </a:bodyPr>
          <a:lstStyle/>
          <a:p>
            <a:r>
              <a:rPr lang="en-GB" sz="1200" i="1" dirty="0" err="1"/>
              <a:t>kafka</a:t>
            </a:r>
            <a:r>
              <a:rPr lang="en-GB" sz="1200" i="1" dirty="0"/>
              <a:t>-consumer-groups --bootstrap-server kafka-host:9092 --group kafka-fundamentals-training-group-1 --reset-offsets --to-earliest --all-topics --execute</a:t>
            </a:r>
            <a:endParaRPr lang="en-PT" sz="1200" i="1" dirty="0"/>
          </a:p>
        </p:txBody>
      </p:sp>
    </p:spTree>
    <p:extLst>
      <p:ext uri="{BB962C8B-B14F-4D97-AF65-F5344CB8AC3E}">
        <p14:creationId xmlns:p14="http://schemas.microsoft.com/office/powerpoint/2010/main" val="2497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552052" y="230673"/>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A note on dynamic and static properties</a:t>
            </a:r>
            <a:endParaRPr lang="en-US" sz="4400" kern="1200" dirty="0">
              <a:solidFill>
                <a:schemeClr val="tx1"/>
              </a:solidFill>
              <a:latin typeface="+mj-lt"/>
              <a:ea typeface="+mj-ea"/>
              <a:cs typeface="+mj-cs"/>
            </a:endParaRPr>
          </a:p>
        </p:txBody>
      </p:sp>
      <p:pic>
        <p:nvPicPr>
          <p:cNvPr id="10" name="Picture 9" descr="A computer screen shot of a program&#10;&#10;Description automatically generated">
            <a:extLst>
              <a:ext uri="{FF2B5EF4-FFF2-40B4-BE49-F238E27FC236}">
                <a16:creationId xmlns:a16="http://schemas.microsoft.com/office/drawing/2014/main" id="{ACAE1B0B-038D-F1FE-E4D1-2F330AFB3C24}"/>
              </a:ext>
            </a:extLst>
          </p:cNvPr>
          <p:cNvPicPr>
            <a:picLocks noChangeAspect="1"/>
          </p:cNvPicPr>
          <p:nvPr/>
        </p:nvPicPr>
        <p:blipFill>
          <a:blip r:embed="rId3"/>
          <a:stretch>
            <a:fillRect/>
          </a:stretch>
        </p:blipFill>
        <p:spPr>
          <a:xfrm>
            <a:off x="6096000" y="2117609"/>
            <a:ext cx="4973340" cy="3367366"/>
          </a:xfrm>
          <a:prstGeom prst="rect">
            <a:avLst/>
          </a:prstGeom>
        </p:spPr>
      </p:pic>
      <p:sp>
        <p:nvSpPr>
          <p:cNvPr id="3" name="TextBox 2">
            <a:extLst>
              <a:ext uri="{FF2B5EF4-FFF2-40B4-BE49-F238E27FC236}">
                <a16:creationId xmlns:a16="http://schemas.microsoft.com/office/drawing/2014/main" id="{A5149CF1-9DE8-026A-65EA-C8533E42AF0E}"/>
              </a:ext>
            </a:extLst>
          </p:cNvPr>
          <p:cNvSpPr txBox="1"/>
          <p:nvPr/>
        </p:nvSpPr>
        <p:spPr>
          <a:xfrm>
            <a:off x="552052" y="2229492"/>
            <a:ext cx="4760177"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Dynamic properties can be changed </a:t>
            </a:r>
            <a:r>
              <a:rPr lang="en-GB" dirty="0"/>
              <a:t>w</a:t>
            </a:r>
            <a:r>
              <a:rPr lang="en-PT" dirty="0"/>
              <a:t>ithout requiring restarts</a:t>
            </a:r>
          </a:p>
          <a:p>
            <a:pPr marL="285750" indent="-285750">
              <a:lnSpc>
                <a:spcPct val="150000"/>
              </a:lnSpc>
              <a:buFont typeface="Arial" panose="020B0604020202020204" pitchFamily="34" charset="0"/>
              <a:buChar char="•"/>
            </a:pPr>
            <a:r>
              <a:rPr lang="en-PT" dirty="0"/>
              <a:t>Static properties need restarts</a:t>
            </a:r>
          </a:p>
        </p:txBody>
      </p:sp>
    </p:spTree>
    <p:extLst>
      <p:ext uri="{BB962C8B-B14F-4D97-AF65-F5344CB8AC3E}">
        <p14:creationId xmlns:p14="http://schemas.microsoft.com/office/powerpoint/2010/main" val="3391885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8. Kafka Related Projects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254935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9A350-1666-2D34-0B2F-2305A8A91D95}"/>
              </a:ext>
            </a:extLst>
          </p:cNvPr>
          <p:cNvSpPr txBox="1"/>
          <p:nvPr/>
        </p:nvSpPr>
        <p:spPr>
          <a:xfrm>
            <a:off x="651641" y="1813760"/>
            <a:ext cx="4445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Cluster Coordination</a:t>
            </a:r>
          </a:p>
          <a:p>
            <a:pPr marL="285750" indent="-285750">
              <a:lnSpc>
                <a:spcPct val="150000"/>
              </a:lnSpc>
              <a:buFont typeface="Arial" panose="020B0604020202020204" pitchFamily="34" charset="0"/>
              <a:buChar char="•"/>
            </a:pPr>
            <a:r>
              <a:rPr lang="en-GB" dirty="0"/>
              <a:t>Partition Leader Election</a:t>
            </a:r>
          </a:p>
          <a:p>
            <a:pPr marL="285750" indent="-285750">
              <a:lnSpc>
                <a:spcPct val="150000"/>
              </a:lnSpc>
              <a:buFont typeface="Arial" panose="020B0604020202020204" pitchFamily="34" charset="0"/>
              <a:buChar char="•"/>
            </a:pPr>
            <a:r>
              <a:rPr lang="en-GB" dirty="0"/>
              <a:t>Metadata Management </a:t>
            </a:r>
          </a:p>
          <a:p>
            <a:pPr marL="285750" indent="-285750">
              <a:lnSpc>
                <a:spcPct val="150000"/>
              </a:lnSpc>
              <a:buFont typeface="Arial" panose="020B0604020202020204" pitchFamily="34" charset="0"/>
              <a:buChar char="•"/>
            </a:pPr>
            <a:r>
              <a:rPr lang="en-GB" dirty="0"/>
              <a:t>Configuration Management</a:t>
            </a:r>
          </a:p>
          <a:p>
            <a:pPr marL="285750" indent="-285750">
              <a:lnSpc>
                <a:spcPct val="150000"/>
              </a:lnSpc>
              <a:buFont typeface="Arial" panose="020B0604020202020204" pitchFamily="34" charset="0"/>
              <a:buChar char="•"/>
            </a:pPr>
            <a:r>
              <a:rPr lang="en-GB" dirty="0"/>
              <a:t>Kafka Brokers Registration and Liveness</a:t>
            </a:r>
          </a:p>
          <a:p>
            <a:pPr marL="285750" indent="-285750">
              <a:lnSpc>
                <a:spcPct val="150000"/>
              </a:lnSpc>
              <a:buFont typeface="Arial" panose="020B0604020202020204" pitchFamily="34" charset="0"/>
              <a:buChar char="•"/>
            </a:pPr>
            <a:r>
              <a:rPr lang="en-GB" dirty="0"/>
              <a:t>Quorum-based Consensus</a:t>
            </a:r>
          </a:p>
          <a:p>
            <a:pPr marL="285750" indent="-285750">
              <a:lnSpc>
                <a:spcPct val="150000"/>
              </a:lnSpc>
              <a:buFont typeface="Arial" panose="020B0604020202020204" pitchFamily="34" charset="0"/>
              <a:buChar char="•"/>
            </a:pPr>
            <a:r>
              <a:rPr lang="en-GB" dirty="0"/>
              <a:t>Controller Election</a:t>
            </a:r>
          </a:p>
          <a:p>
            <a:pPr marL="285750" indent="-285750">
              <a:lnSpc>
                <a:spcPct val="150000"/>
              </a:lnSpc>
              <a:buFont typeface="Arial" panose="020B0604020202020204" pitchFamily="34" charset="0"/>
              <a:buChar char="•"/>
            </a:pPr>
            <a:r>
              <a:rPr lang="en-GB" dirty="0"/>
              <a:t>Dynamic Broker Reconfiguration</a:t>
            </a:r>
          </a:p>
          <a:p>
            <a:pPr marL="285750" indent="-285750">
              <a:lnSpc>
                <a:spcPct val="150000"/>
              </a:lnSpc>
              <a:buFont typeface="Arial" panose="020B0604020202020204" pitchFamily="34" charset="0"/>
              <a:buChar char="•"/>
            </a:pPr>
            <a:endParaRPr lang="en-PT" dirty="0"/>
          </a:p>
        </p:txBody>
      </p:sp>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Zookeeper</a:t>
            </a:r>
          </a:p>
        </p:txBody>
      </p:sp>
      <p:pic>
        <p:nvPicPr>
          <p:cNvPr id="1028" name="Picture 4" descr="Kafka Control Plane: ZooKeeper, KRaft, and Managing Data">
            <a:extLst>
              <a:ext uri="{FF2B5EF4-FFF2-40B4-BE49-F238E27FC236}">
                <a16:creationId xmlns:a16="http://schemas.microsoft.com/office/drawing/2014/main" id="{CF76046E-3C52-A415-B8B3-09F62019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94" y="1740188"/>
            <a:ext cx="6984740" cy="378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99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Kraft Mode</a:t>
            </a:r>
          </a:p>
        </p:txBody>
      </p:sp>
      <p:pic>
        <p:nvPicPr>
          <p:cNvPr id="2050" name="Picture 2" descr="Kafka Control Plane: ZooKeeper, KRaft, and Managing Data">
            <a:extLst>
              <a:ext uri="{FF2B5EF4-FFF2-40B4-BE49-F238E27FC236}">
                <a16:creationId xmlns:a16="http://schemas.microsoft.com/office/drawing/2014/main" id="{D86AC744-DFEB-EC14-F4E0-E0B8539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46" y="2144111"/>
            <a:ext cx="7309308" cy="352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35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itHub - linkedin/li-apache-kafka-clients: li-apache-kafka-clients is a  wrapper library for the Apache Kafka vanilla clients. It provides  additional features such as large message support and auditing to the Java  producer and consumer in">
            <a:extLst>
              <a:ext uri="{FF2B5EF4-FFF2-40B4-BE49-F238E27FC236}">
                <a16:creationId xmlns:a16="http://schemas.microsoft.com/office/drawing/2014/main" id="{E12D48E8-133F-3C15-2A85-413EF433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84" y="2098879"/>
            <a:ext cx="6161431" cy="308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B2A47-7EE0-1B63-5924-066917D0B8E7}"/>
              </a:ext>
            </a:extLst>
          </p:cNvPr>
          <p:cNvSpPr txBox="1">
            <a:spLocks/>
          </p:cNvSpPr>
          <p:nvPr/>
        </p:nvSpPr>
        <p:spPr>
          <a:xfrm>
            <a:off x="615114" y="346287"/>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Apache Kafka-Clients</a:t>
            </a:r>
          </a:p>
        </p:txBody>
      </p:sp>
    </p:spTree>
    <p:extLst>
      <p:ext uri="{BB962C8B-B14F-4D97-AF65-F5344CB8AC3E}">
        <p14:creationId xmlns:p14="http://schemas.microsoft.com/office/powerpoint/2010/main" val="1566854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with low confidence">
            <a:extLst>
              <a:ext uri="{FF2B5EF4-FFF2-40B4-BE49-F238E27FC236}">
                <a16:creationId xmlns:a16="http://schemas.microsoft.com/office/drawing/2014/main" id="{543DABED-044C-A860-6DE1-8C00FE51F02A}"/>
              </a:ext>
            </a:extLst>
          </p:cNvPr>
          <p:cNvPicPr>
            <a:picLocks noChangeAspect="1"/>
          </p:cNvPicPr>
          <p:nvPr/>
        </p:nvPicPr>
        <p:blipFill>
          <a:blip r:embed="rId3"/>
          <a:stretch>
            <a:fillRect/>
          </a:stretch>
        </p:blipFill>
        <p:spPr>
          <a:xfrm>
            <a:off x="7201685" y="2515732"/>
            <a:ext cx="4140110" cy="2070055"/>
          </a:xfrm>
          <a:prstGeom prst="rect">
            <a:avLst/>
          </a:prstGeom>
        </p:spPr>
      </p:pic>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Reactor-Kafka</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sp>
        <p:nvSpPr>
          <p:cNvPr id="7" name="TextBox 6">
            <a:extLst>
              <a:ext uri="{FF2B5EF4-FFF2-40B4-BE49-F238E27FC236}">
                <a16:creationId xmlns:a16="http://schemas.microsoft.com/office/drawing/2014/main" id="{C03F69A7-3931-5459-C5C5-2F8794085947}"/>
              </a:ext>
            </a:extLst>
          </p:cNvPr>
          <p:cNvSpPr txBox="1"/>
          <p:nvPr/>
        </p:nvSpPr>
        <p:spPr>
          <a:xfrm>
            <a:off x="850205" y="1742320"/>
            <a:ext cx="5477023" cy="3373359"/>
          </a:xfrm>
          <a:prstGeom prst="rect">
            <a:avLst/>
          </a:prstGeom>
          <a:noFill/>
        </p:spPr>
        <p:txBody>
          <a:bodyPr wrap="square" rtlCol="0">
            <a:spAutoFit/>
          </a:bodyPr>
          <a:lstStyle/>
          <a:p>
            <a:pPr>
              <a:lnSpc>
                <a:spcPct val="150000"/>
              </a:lnSpc>
            </a:pPr>
            <a:r>
              <a:rPr lang="en-PT" dirty="0"/>
              <a:t>Kafka consumer and producer implemented based </a:t>
            </a:r>
          </a:p>
          <a:p>
            <a:pPr>
              <a:lnSpc>
                <a:spcPct val="150000"/>
              </a:lnSpc>
            </a:pPr>
            <a:r>
              <a:rPr lang="en-PT" dirty="0"/>
              <a:t>on </a:t>
            </a:r>
            <a:r>
              <a:rPr lang="en-PT" dirty="0">
                <a:hlinkClick r:id="rId4"/>
              </a:rPr>
              <a:t>Reactive-Streams</a:t>
            </a:r>
            <a:r>
              <a:rPr lang="en-PT" dirty="0"/>
              <a:t>:</a:t>
            </a:r>
          </a:p>
          <a:p>
            <a:pPr>
              <a:lnSpc>
                <a:spcPct val="150000"/>
              </a:lnSpc>
            </a:pPr>
            <a:endParaRPr lang="en-PT" dirty="0"/>
          </a:p>
          <a:p>
            <a:pPr marL="285750" indent="-285750">
              <a:lnSpc>
                <a:spcPct val="150000"/>
              </a:lnSpc>
              <a:buFont typeface="Arial" panose="020B0604020202020204" pitchFamily="34" charset="0"/>
              <a:buChar char="•"/>
            </a:pPr>
            <a:r>
              <a:rPr lang="en-PT" dirty="0"/>
              <a:t>Functional interface (Similar to Java streams)</a:t>
            </a:r>
          </a:p>
          <a:p>
            <a:pPr marL="285750" indent="-285750">
              <a:lnSpc>
                <a:spcPct val="150000"/>
              </a:lnSpc>
              <a:buFont typeface="Arial" panose="020B0604020202020204" pitchFamily="34" charset="0"/>
              <a:buChar char="•"/>
            </a:pPr>
            <a:r>
              <a:rPr lang="en-PT" dirty="0"/>
              <a:t>Non-blocking back-pressure (only fetch data as quick as you can process it)</a:t>
            </a:r>
          </a:p>
          <a:p>
            <a:pPr marL="285750" indent="-285750">
              <a:lnSpc>
                <a:spcPct val="150000"/>
              </a:lnSpc>
              <a:buFont typeface="Arial" panose="020B0604020202020204" pitchFamily="34" charset="0"/>
              <a:buChar char="•"/>
            </a:pPr>
            <a:r>
              <a:rPr lang="en-PT" dirty="0"/>
              <a:t>End-to-end reactive pipeline (back-pressure will be applied every stage of the pipeline)</a:t>
            </a:r>
          </a:p>
        </p:txBody>
      </p:sp>
    </p:spTree>
    <p:extLst>
      <p:ext uri="{BB962C8B-B14F-4D97-AF65-F5344CB8AC3E}">
        <p14:creationId xmlns:p14="http://schemas.microsoft.com/office/powerpoint/2010/main" val="3652237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EF343-800B-885D-0482-E8DC12D7A3A7}"/>
              </a:ext>
            </a:extLst>
          </p:cNvPr>
          <p:cNvSpPr txBox="1"/>
          <p:nvPr/>
        </p:nvSpPr>
        <p:spPr>
          <a:xfrm>
            <a:off x="741238" y="2289518"/>
            <a:ext cx="3765331" cy="2511148"/>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What it is event-sourcing?</a:t>
            </a:r>
          </a:p>
          <a:p>
            <a:pPr marL="342900" indent="-342900">
              <a:lnSpc>
                <a:spcPct val="150000"/>
              </a:lnSpc>
              <a:spcBef>
                <a:spcPts val="1000"/>
              </a:spcBef>
              <a:buFont typeface="Arial" panose="020B0604020202020204" pitchFamily="34" charset="0"/>
              <a:buChar char="•"/>
            </a:pPr>
            <a:r>
              <a:rPr lang="en-US" sz="2000" dirty="0">
                <a:latin typeface="Effra" panose="020B0603020203020204" pitchFamily="34" charset="0"/>
                <a:cs typeface="Effra" panose="020B0603020203020204" pitchFamily="34" charset="0"/>
              </a:rPr>
              <a:t>How can we do it using Kafka?</a:t>
            </a:r>
          </a:p>
          <a:p>
            <a:pPr marL="342900" indent="-342900">
              <a:lnSpc>
                <a:spcPct val="15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endParaRPr lang="en-US" sz="2000" dirty="0"/>
          </a:p>
        </p:txBody>
      </p:sp>
      <p:sp>
        <p:nvSpPr>
          <p:cNvPr id="3" name="Title 1">
            <a:extLst>
              <a:ext uri="{FF2B5EF4-FFF2-40B4-BE49-F238E27FC236}">
                <a16:creationId xmlns:a16="http://schemas.microsoft.com/office/drawing/2014/main" id="{7341C73F-67CE-AF0A-BF48-55C9B230892F}"/>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Event-Sourcing &amp; </a:t>
            </a:r>
            <a:r>
              <a:rPr lang="en-US" sz="4400" kern="1200" dirty="0">
                <a:solidFill>
                  <a:schemeClr val="tx1"/>
                </a:solidFill>
                <a:latin typeface="+mj-lt"/>
                <a:ea typeface="+mj-ea"/>
                <a:cs typeface="+mj-cs"/>
                <a:hlinkClick r:id="rId3"/>
              </a:rPr>
              <a:t>Stream-Protocol</a:t>
            </a:r>
            <a:endParaRPr lang="en-US" sz="4400"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2FDE657-FF41-ED28-5840-2BD2F648D34D}"/>
              </a:ext>
            </a:extLst>
          </p:cNvPr>
          <p:cNvGrpSpPr/>
          <p:nvPr/>
        </p:nvGrpSpPr>
        <p:grpSpPr>
          <a:xfrm>
            <a:off x="5496913" y="2102662"/>
            <a:ext cx="5594129" cy="3816466"/>
            <a:chOff x="5496913" y="2102662"/>
            <a:chExt cx="5594129" cy="3816466"/>
          </a:xfrm>
        </p:grpSpPr>
        <p:pic>
          <p:nvPicPr>
            <p:cNvPr id="1026" name="Picture 2" descr="CQRS and Event Sourcing in Java | Baeldung">
              <a:extLst>
                <a:ext uri="{FF2B5EF4-FFF2-40B4-BE49-F238E27FC236}">
                  <a16:creationId xmlns:a16="http://schemas.microsoft.com/office/drawing/2014/main" id="{88FA485C-8FCE-1C59-49DA-0706D52B5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913" y="2102662"/>
              <a:ext cx="5594129" cy="2774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2205A9C6-90D0-84ED-503D-2AC21FDFC91D}"/>
                </a:ext>
              </a:extLst>
            </p:cNvPr>
            <p:cNvPicPr>
              <a:picLocks noChangeAspect="1"/>
            </p:cNvPicPr>
            <p:nvPr/>
          </p:nvPicPr>
          <p:blipFill>
            <a:blip r:embed="rId5"/>
            <a:stretch>
              <a:fillRect/>
            </a:stretch>
          </p:blipFill>
          <p:spPr>
            <a:xfrm>
              <a:off x="5580589" y="4992414"/>
              <a:ext cx="5426776" cy="926714"/>
            </a:xfrm>
            <a:prstGeom prst="rect">
              <a:avLst/>
            </a:prstGeom>
          </p:spPr>
        </p:pic>
      </p:grpSp>
    </p:spTree>
    <p:extLst>
      <p:ext uri="{BB962C8B-B14F-4D97-AF65-F5344CB8AC3E}">
        <p14:creationId xmlns:p14="http://schemas.microsoft.com/office/powerpoint/2010/main" val="723141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3E9-6F1D-796F-0C22-1D1729C155BC}"/>
              </a:ext>
            </a:extLst>
          </p:cNvPr>
          <p:cNvSpPr txBox="1">
            <a:spLocks/>
          </p:cNvSpPr>
          <p:nvPr/>
        </p:nvSpPr>
        <p:spPr>
          <a:xfrm>
            <a:off x="709707" y="1781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KCD - Kafka Connect</a:t>
            </a:r>
          </a:p>
        </p:txBody>
      </p:sp>
      <p:pic>
        <p:nvPicPr>
          <p:cNvPr id="3" name="Picture 2" descr="How Kafka Connect Works: Integrating Data Between Systems">
            <a:extLst>
              <a:ext uri="{FF2B5EF4-FFF2-40B4-BE49-F238E27FC236}">
                <a16:creationId xmlns:a16="http://schemas.microsoft.com/office/drawing/2014/main" id="{223938EA-2E38-8D82-5B25-E6D10E3A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791" y="1201523"/>
            <a:ext cx="5031943" cy="2830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51989-DFB4-FF28-A330-8F086F6960AB}"/>
              </a:ext>
            </a:extLst>
          </p:cNvPr>
          <p:cNvSpPr txBox="1"/>
          <p:nvPr/>
        </p:nvSpPr>
        <p:spPr>
          <a:xfrm>
            <a:off x="709707" y="3853462"/>
            <a:ext cx="4394728" cy="2270173"/>
          </a:xfrm>
          <a:prstGeom prst="rect">
            <a:avLst/>
          </a:prstGeom>
          <a:noFill/>
        </p:spPr>
        <p:txBody>
          <a:bodyPr wrap="square">
            <a:spAutoFit/>
          </a:bodyPr>
          <a:lstStyle/>
          <a:p>
            <a:pPr>
              <a:lnSpc>
                <a:spcPct val="150000"/>
              </a:lnSpc>
            </a:pPr>
            <a:r>
              <a:rPr lang="en-GB" sz="1600" dirty="0"/>
              <a:t>Advantages</a:t>
            </a:r>
          </a:p>
          <a:p>
            <a:pPr marL="285750" indent="-285750">
              <a:lnSpc>
                <a:spcPct val="150000"/>
              </a:lnSpc>
              <a:buFont typeface="Arial" panose="020B0604020202020204" pitchFamily="34" charset="0"/>
              <a:buChar char="•"/>
            </a:pPr>
            <a:r>
              <a:rPr lang="en-GB" sz="1600" dirty="0"/>
              <a:t>Real-time streaming capabilities</a:t>
            </a:r>
          </a:p>
          <a:p>
            <a:pPr marL="285750" indent="-285750">
              <a:lnSpc>
                <a:spcPct val="150000"/>
              </a:lnSpc>
              <a:buFont typeface="Arial" panose="020B0604020202020204" pitchFamily="34" charset="0"/>
              <a:buChar char="•"/>
            </a:pPr>
            <a:r>
              <a:rPr lang="en-GB" sz="1600" dirty="0"/>
              <a:t>Decoupling between sources and sinks</a:t>
            </a:r>
          </a:p>
          <a:p>
            <a:pPr marL="285750" indent="-285750">
              <a:lnSpc>
                <a:spcPct val="150000"/>
              </a:lnSpc>
              <a:buFont typeface="Arial" panose="020B0604020202020204" pitchFamily="34" charset="0"/>
              <a:buChar char="•"/>
            </a:pPr>
            <a:r>
              <a:rPr lang="en-GB" sz="1600" dirty="0"/>
              <a:t>No code required – configuration-based</a:t>
            </a:r>
          </a:p>
          <a:p>
            <a:pPr marL="285750" indent="-285750">
              <a:lnSpc>
                <a:spcPct val="150000"/>
              </a:lnSpc>
              <a:buFont typeface="Arial" panose="020B0604020202020204" pitchFamily="34" charset="0"/>
              <a:buChar char="•"/>
            </a:pPr>
            <a:r>
              <a:rPr lang="en-GB" sz="1600" dirty="0"/>
              <a:t>Auto-scaling out of the box</a:t>
            </a:r>
          </a:p>
          <a:p>
            <a:pPr marL="285750" indent="-285750">
              <a:lnSpc>
                <a:spcPct val="150000"/>
              </a:lnSpc>
              <a:buFont typeface="Arial" panose="020B0604020202020204" pitchFamily="34" charset="0"/>
              <a:buChar char="•"/>
            </a:pPr>
            <a:r>
              <a:rPr lang="en-GB" sz="1600" dirty="0"/>
              <a:t>Handles serialization</a:t>
            </a:r>
          </a:p>
        </p:txBody>
      </p:sp>
      <p:sp>
        <p:nvSpPr>
          <p:cNvPr id="8" name="TextBox 7">
            <a:extLst>
              <a:ext uri="{FF2B5EF4-FFF2-40B4-BE49-F238E27FC236}">
                <a16:creationId xmlns:a16="http://schemas.microsoft.com/office/drawing/2014/main" id="{A206BE7C-D9EF-D311-A4E9-14FA5571A09E}"/>
              </a:ext>
            </a:extLst>
          </p:cNvPr>
          <p:cNvSpPr txBox="1"/>
          <p:nvPr/>
        </p:nvSpPr>
        <p:spPr>
          <a:xfrm>
            <a:off x="709707" y="1345576"/>
            <a:ext cx="4394728" cy="2311530"/>
          </a:xfrm>
          <a:prstGeom prst="rect">
            <a:avLst/>
          </a:prstGeom>
          <a:noFill/>
        </p:spPr>
        <p:txBody>
          <a:bodyPr wrap="square">
            <a:spAutoFit/>
          </a:bodyPr>
          <a:lstStyle/>
          <a:p>
            <a:pPr>
              <a:lnSpc>
                <a:spcPct val="150000"/>
              </a:lnSpc>
            </a:pPr>
            <a:r>
              <a:rPr lang="en-GB" sz="1600" dirty="0"/>
              <a:t>How does it operate?</a:t>
            </a:r>
          </a:p>
          <a:p>
            <a:pPr marL="285750" indent="-285750">
              <a:lnSpc>
                <a:spcPct val="150000"/>
              </a:lnSpc>
              <a:buFont typeface="Arial" panose="020B0604020202020204" pitchFamily="34" charset="0"/>
              <a:buChar char="•"/>
            </a:pPr>
            <a:r>
              <a:rPr lang="en-GB" sz="1600" dirty="0"/>
              <a:t>Retrieve data from a source</a:t>
            </a:r>
          </a:p>
          <a:p>
            <a:pPr marL="285750" indent="-285750">
              <a:lnSpc>
                <a:spcPct val="150000"/>
              </a:lnSpc>
              <a:buFont typeface="Arial" panose="020B0604020202020204" pitchFamily="34" charset="0"/>
              <a:buChar char="•"/>
            </a:pPr>
            <a:r>
              <a:rPr lang="en-GB" sz="1600" dirty="0"/>
              <a:t>Transform the data (optional)</a:t>
            </a:r>
          </a:p>
          <a:p>
            <a:pPr marL="285750" indent="-285750">
              <a:lnSpc>
                <a:spcPct val="150000"/>
              </a:lnSpc>
              <a:buFont typeface="Arial" panose="020B0604020202020204" pitchFamily="34" charset="0"/>
              <a:buChar char="•"/>
            </a:pPr>
            <a:r>
              <a:rPr lang="en-GB" sz="1600" dirty="0"/>
              <a:t>Convert it to the desired format and place it on a Kafka cluster</a:t>
            </a:r>
          </a:p>
          <a:p>
            <a:pPr marL="285750" indent="-285750">
              <a:lnSpc>
                <a:spcPct val="150000"/>
              </a:lnSpc>
              <a:buFont typeface="Arial" panose="020B0604020202020204" pitchFamily="34" charset="0"/>
              <a:buChar char="•"/>
            </a:pPr>
            <a:r>
              <a:rPr lang="en-PT" sz="1600" dirty="0"/>
              <a:t>Export data from Kafka cluster to a sink</a:t>
            </a:r>
            <a:endParaRPr lang="en-GB" sz="1600" dirty="0"/>
          </a:p>
        </p:txBody>
      </p:sp>
      <p:pic>
        <p:nvPicPr>
          <p:cNvPr id="10" name="Picture 9" descr="A diagram of a cluster of data&#10;&#10;Description automatically generated with medium confidence">
            <a:extLst>
              <a:ext uri="{FF2B5EF4-FFF2-40B4-BE49-F238E27FC236}">
                <a16:creationId xmlns:a16="http://schemas.microsoft.com/office/drawing/2014/main" id="{D95316A1-743B-BB8B-434B-52A997797561}"/>
              </a:ext>
            </a:extLst>
          </p:cNvPr>
          <p:cNvPicPr>
            <a:picLocks noChangeAspect="1"/>
          </p:cNvPicPr>
          <p:nvPr/>
        </p:nvPicPr>
        <p:blipFill>
          <a:blip r:embed="rId4"/>
          <a:stretch>
            <a:fillRect/>
          </a:stretch>
        </p:blipFill>
        <p:spPr>
          <a:xfrm>
            <a:off x="6287791" y="4272039"/>
            <a:ext cx="5031943" cy="2302385"/>
          </a:xfrm>
          <a:prstGeom prst="rect">
            <a:avLst/>
          </a:prstGeom>
        </p:spPr>
      </p:pic>
    </p:spTree>
    <p:extLst>
      <p:ext uri="{BB962C8B-B14F-4D97-AF65-F5344CB8AC3E}">
        <p14:creationId xmlns:p14="http://schemas.microsoft.com/office/powerpoint/2010/main" val="314826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3. The Origin of the Name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99609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920997" y="3052353"/>
            <a:ext cx="67590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09. A Note on Serialization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992022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Producer-Consumer </a:t>
            </a:r>
            <a:r>
              <a:rPr lang="en-US" sz="4400" dirty="0">
                <a:ea typeface="+mj-ea"/>
                <a:cs typeface="+mj-cs"/>
              </a:rPr>
              <a:t>Contracts</a:t>
            </a:r>
            <a:endParaRPr lang="en-US" sz="4400" kern="1200" dirty="0">
              <a:solidFill>
                <a:schemeClr val="tx1"/>
              </a:solidFill>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1114096" y="2883253"/>
            <a:ext cx="3668111" cy="923330"/>
          </a:xfrm>
          <a:prstGeom prst="rect">
            <a:avLst/>
          </a:prstGeom>
          <a:noFill/>
        </p:spPr>
        <p:txBody>
          <a:bodyPr wrap="square">
            <a:spAutoFit/>
          </a:bodyPr>
          <a:lstStyle/>
          <a:p>
            <a:r>
              <a:rPr lang="en-GB" dirty="0"/>
              <a:t>Is it possible to redefine contracts without breaking existent consumer? Won’t that lead to poison pills?</a:t>
            </a:r>
            <a:endParaRPr lang="en-PT" dirty="0"/>
          </a:p>
        </p:txBody>
      </p:sp>
    </p:spTree>
    <p:extLst>
      <p:ext uri="{BB962C8B-B14F-4D97-AF65-F5344CB8AC3E}">
        <p14:creationId xmlns:p14="http://schemas.microsoft.com/office/powerpoint/2010/main" val="3449623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594093" y="2690336"/>
            <a:ext cx="4534955" cy="1477328"/>
          </a:xfrm>
          <a:prstGeom prst="rect">
            <a:avLst/>
          </a:prstGeom>
          <a:noFill/>
        </p:spPr>
        <p:txBody>
          <a:bodyPr wrap="square">
            <a:spAutoFit/>
          </a:bodyPr>
          <a:lstStyle/>
          <a:p>
            <a:pPr marL="285750" indent="-285750">
              <a:buFont typeface="Arial" panose="020B0604020202020204" pitchFamily="34" charset="0"/>
              <a:buChar char="•"/>
            </a:pPr>
            <a:r>
              <a:rPr lang="en-PT" dirty="0"/>
              <a:t>Backard Compatibility: Newer code can read data that was written by older code</a:t>
            </a:r>
          </a:p>
          <a:p>
            <a:endParaRPr lang="en-PT" dirty="0"/>
          </a:p>
          <a:p>
            <a:pPr marL="285750" indent="-285750">
              <a:buFont typeface="Arial" panose="020B0604020202020204" pitchFamily="34" charset="0"/>
              <a:buChar char="•"/>
            </a:pPr>
            <a:r>
              <a:rPr lang="en-PT" dirty="0"/>
              <a:t>Forward Compatibility: Older code can read data that was written by newer code</a:t>
            </a:r>
          </a:p>
        </p:txBody>
      </p:sp>
      <p:sp>
        <p:nvSpPr>
          <p:cNvPr id="4" name="Title 1">
            <a:extLst>
              <a:ext uri="{FF2B5EF4-FFF2-40B4-BE49-F238E27FC236}">
                <a16:creationId xmlns:a16="http://schemas.microsoft.com/office/drawing/2014/main" id="{BF02B90D-37CF-38F6-F3FE-5D9CCF7F31A1}"/>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Serialization  Compatibility</a:t>
            </a:r>
          </a:p>
        </p:txBody>
      </p:sp>
    </p:spTree>
    <p:extLst>
      <p:ext uri="{BB962C8B-B14F-4D97-AF65-F5344CB8AC3E}">
        <p14:creationId xmlns:p14="http://schemas.microsoft.com/office/powerpoint/2010/main" val="1511164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graphicFrame>
        <p:nvGraphicFramePr>
          <p:cNvPr id="8" name="Content Placeholder 2">
            <a:extLst>
              <a:ext uri="{FF2B5EF4-FFF2-40B4-BE49-F238E27FC236}">
                <a16:creationId xmlns:a16="http://schemas.microsoft.com/office/drawing/2014/main" id="{0D94CDE9-62B4-2C51-0A7B-6365FEB23BDD}"/>
              </a:ext>
            </a:extLst>
          </p:cNvPr>
          <p:cNvGraphicFramePr>
            <a:graphicFrameLocks/>
          </p:cNvGraphicFramePr>
          <p:nvPr>
            <p:extLst>
              <p:ext uri="{D42A27DB-BD31-4B8C-83A1-F6EECF244321}">
                <p14:modId xmlns:p14="http://schemas.microsoft.com/office/powerpoint/2010/main" val="3715114200"/>
              </p:ext>
            </p:extLst>
          </p:nvPr>
        </p:nvGraphicFramePr>
        <p:xfrm>
          <a:off x="5921173" y="1630776"/>
          <a:ext cx="5094233" cy="440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7" descr="Text&#10;&#10;Description automatically generated">
            <a:extLst>
              <a:ext uri="{FF2B5EF4-FFF2-40B4-BE49-F238E27FC236}">
                <a16:creationId xmlns:a16="http://schemas.microsoft.com/office/drawing/2014/main" id="{199EC8F2-C687-3B74-53FC-29E87971EC39}"/>
              </a:ext>
            </a:extLst>
          </p:cNvPr>
          <p:cNvPicPr>
            <a:picLocks noChangeAspect="1"/>
          </p:cNvPicPr>
          <p:nvPr/>
        </p:nvPicPr>
        <p:blipFill>
          <a:blip r:embed="rId8"/>
          <a:stretch>
            <a:fillRect/>
          </a:stretch>
        </p:blipFill>
        <p:spPr>
          <a:xfrm>
            <a:off x="854165" y="2663528"/>
            <a:ext cx="4173301" cy="2044917"/>
          </a:xfrm>
          <a:prstGeom prst="rect">
            <a:avLst/>
          </a:prstGeom>
          <a:effectLst/>
        </p:spPr>
      </p:pic>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Rules for Compatibility</a:t>
            </a:r>
          </a:p>
        </p:txBody>
      </p:sp>
    </p:spTree>
    <p:extLst>
      <p:ext uri="{BB962C8B-B14F-4D97-AF65-F5344CB8AC3E}">
        <p14:creationId xmlns:p14="http://schemas.microsoft.com/office/powerpoint/2010/main" val="613679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647700" y="528620"/>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Serialization Compatibility vs</a:t>
            </a:r>
          </a:p>
          <a:p>
            <a:pPr defTabSz="914400">
              <a:lnSpc>
                <a:spcPct val="90000"/>
              </a:lnSpc>
              <a:spcAft>
                <a:spcPts val="600"/>
              </a:spcAft>
            </a:pPr>
            <a:r>
              <a:rPr lang="en-US" sz="4000" dirty="0">
                <a:ea typeface="+mj-ea"/>
                <a:cs typeface="+mj-cs"/>
              </a:rPr>
              <a:t>Logic Compatibility</a:t>
            </a: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pic>
        <p:nvPicPr>
          <p:cNvPr id="10" name="Picture 9" descr="A white background with black text&#10;&#10;Description automatically generated">
            <a:extLst>
              <a:ext uri="{FF2B5EF4-FFF2-40B4-BE49-F238E27FC236}">
                <a16:creationId xmlns:a16="http://schemas.microsoft.com/office/drawing/2014/main" id="{55BCF157-2AC7-3906-072C-B0A3D936E81A}"/>
              </a:ext>
            </a:extLst>
          </p:cNvPr>
          <p:cNvPicPr>
            <a:picLocks noChangeAspect="1"/>
          </p:cNvPicPr>
          <p:nvPr/>
        </p:nvPicPr>
        <p:blipFill>
          <a:blip r:embed="rId3"/>
          <a:stretch>
            <a:fillRect/>
          </a:stretch>
        </p:blipFill>
        <p:spPr>
          <a:xfrm>
            <a:off x="1632761" y="2415291"/>
            <a:ext cx="2908925" cy="1278490"/>
          </a:xfrm>
          <a:prstGeom prst="rect">
            <a:avLst/>
          </a:prstGeom>
        </p:spPr>
      </p:pic>
      <p:pic>
        <p:nvPicPr>
          <p:cNvPr id="12" name="Picture 11" descr="A math equation with black text&#10;&#10;Description automatically generated with medium confidence">
            <a:extLst>
              <a:ext uri="{FF2B5EF4-FFF2-40B4-BE49-F238E27FC236}">
                <a16:creationId xmlns:a16="http://schemas.microsoft.com/office/drawing/2014/main" id="{21002221-742C-26DA-92F6-6566A0E87215}"/>
              </a:ext>
            </a:extLst>
          </p:cNvPr>
          <p:cNvPicPr>
            <a:picLocks noChangeAspect="1"/>
          </p:cNvPicPr>
          <p:nvPr/>
        </p:nvPicPr>
        <p:blipFill>
          <a:blip r:embed="rId4"/>
          <a:stretch>
            <a:fillRect/>
          </a:stretch>
        </p:blipFill>
        <p:spPr>
          <a:xfrm>
            <a:off x="1632760" y="4163934"/>
            <a:ext cx="2908925" cy="1241781"/>
          </a:xfrm>
          <a:prstGeom prst="rect">
            <a:avLst/>
          </a:prstGeom>
        </p:spPr>
      </p:pic>
      <p:pic>
        <p:nvPicPr>
          <p:cNvPr id="13" name="Picture 2">
            <a:extLst>
              <a:ext uri="{FF2B5EF4-FFF2-40B4-BE49-F238E27FC236}">
                <a16:creationId xmlns:a16="http://schemas.microsoft.com/office/drawing/2014/main" id="{37A17272-F77F-C62F-9619-47B93436D92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55184" y="2930277"/>
            <a:ext cx="2908925" cy="29089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E63A3B8-54E9-B287-2AC7-F7C85B3A0617}"/>
              </a:ext>
            </a:extLst>
          </p:cNvPr>
          <p:cNvSpPr txBox="1">
            <a:spLocks/>
          </p:cNvSpPr>
          <p:nvPr/>
        </p:nvSpPr>
        <p:spPr>
          <a:xfrm>
            <a:off x="5757400" y="2009569"/>
            <a:ext cx="5104494" cy="654985"/>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a:t>
            </a:r>
            <a:r>
              <a:rPr lang="en-US" dirty="0">
                <a:solidFill>
                  <a:schemeClr val="tx1">
                    <a:lumMod val="85000"/>
                    <a:lumOff val="15000"/>
                  </a:schemeClr>
                </a:solidFill>
                <a:ea typeface="+mj-ea"/>
                <a:cs typeface="+mj-cs"/>
              </a:rPr>
              <a:t>t’s the problem here</a:t>
            </a:r>
            <a:r>
              <a:rPr lang="en-US" kern="1200" dirty="0">
                <a:solidFill>
                  <a:schemeClr val="tx1">
                    <a:lumMod val="85000"/>
                    <a:lumOff val="15000"/>
                  </a:schemeClr>
                </a:solidFill>
                <a:latin typeface="+mj-lt"/>
                <a:ea typeface="+mj-ea"/>
                <a:cs typeface="+mj-cs"/>
              </a:rPr>
              <a:t>?</a:t>
            </a:r>
          </a:p>
        </p:txBody>
      </p:sp>
      <p:sp>
        <p:nvSpPr>
          <p:cNvPr id="3" name="TextBox 2">
            <a:extLst>
              <a:ext uri="{FF2B5EF4-FFF2-40B4-BE49-F238E27FC236}">
                <a16:creationId xmlns:a16="http://schemas.microsoft.com/office/drawing/2014/main" id="{FEEF7930-55AD-966D-8562-182463979FB5}"/>
              </a:ext>
            </a:extLst>
          </p:cNvPr>
          <p:cNvSpPr txBox="1"/>
          <p:nvPr/>
        </p:nvSpPr>
        <p:spPr>
          <a:xfrm>
            <a:off x="6981553" y="3901995"/>
            <a:ext cx="2782556" cy="923330"/>
          </a:xfrm>
          <a:prstGeom prst="rect">
            <a:avLst/>
          </a:prstGeom>
          <a:noFill/>
        </p:spPr>
        <p:txBody>
          <a:bodyPr wrap="square">
            <a:spAutoFit/>
          </a:bodyPr>
          <a:lstStyle/>
          <a:p>
            <a:r>
              <a:rPr lang="en-PT" dirty="0"/>
              <a:t>Old code will interpret the enumeration values sent by new code in a wrong way</a:t>
            </a:r>
          </a:p>
        </p:txBody>
      </p:sp>
    </p:spTree>
    <p:extLst>
      <p:ext uri="{BB962C8B-B14F-4D97-AF65-F5344CB8AC3E}">
        <p14:creationId xmlns:p14="http://schemas.microsoft.com/office/powerpoint/2010/main" val="12398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3"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linds(horizont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Please… Don’t use Java serialization!</a:t>
            </a:r>
            <a:endParaRPr lang="en-US" sz="4400" kern="1200" dirty="0">
              <a:solidFill>
                <a:schemeClr val="tx1"/>
              </a:solidFill>
              <a:latin typeface="+mj-lt"/>
              <a:ea typeface="+mj-ea"/>
              <a:cs typeface="+mj-cs"/>
            </a:endParaRPr>
          </a:p>
        </p:txBody>
      </p:sp>
      <p:pic>
        <p:nvPicPr>
          <p:cNvPr id="3074" name="Picture 2" descr="Java: Entenda para que serve o software e os problemas da sua ausência">
            <a:extLst>
              <a:ext uri="{FF2B5EF4-FFF2-40B4-BE49-F238E27FC236}">
                <a16:creationId xmlns:a16="http://schemas.microsoft.com/office/drawing/2014/main" id="{B6177684-3299-3FF6-DECF-7541AFF7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73" y="2499881"/>
            <a:ext cx="4099121" cy="231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F3F03-F022-8489-DBB9-5DC86E9C581B}"/>
              </a:ext>
            </a:extLst>
          </p:cNvPr>
          <p:cNvSpPr txBox="1"/>
          <p:nvPr/>
        </p:nvSpPr>
        <p:spPr>
          <a:xfrm>
            <a:off x="698265" y="2511706"/>
            <a:ext cx="5042778" cy="389273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PT" dirty="0"/>
              <a:t>Not language agnostic.</a:t>
            </a:r>
          </a:p>
          <a:p>
            <a:pPr marL="285750" indent="-285750">
              <a:lnSpc>
                <a:spcPct val="200000"/>
              </a:lnSpc>
              <a:buFont typeface="Arial" panose="020B0604020202020204" pitchFamily="34" charset="0"/>
              <a:buChar char="•"/>
            </a:pPr>
            <a:r>
              <a:rPr lang="en-PT" dirty="0"/>
              <a:t>Retro-compatibility not guaranteed between Java versions.</a:t>
            </a:r>
          </a:p>
          <a:p>
            <a:pPr marL="285750" indent="-285750">
              <a:lnSpc>
                <a:spcPct val="200000"/>
              </a:lnSpc>
              <a:buFont typeface="Arial" panose="020B0604020202020204" pitchFamily="34" charset="0"/>
              <a:buChar char="•"/>
            </a:pPr>
            <a:r>
              <a:rPr lang="en-PT" dirty="0"/>
              <a:t>No serialization version control.</a:t>
            </a:r>
          </a:p>
          <a:p>
            <a:pPr marL="285750" indent="-285750">
              <a:lnSpc>
                <a:spcPct val="200000"/>
              </a:lnSpc>
              <a:buFont typeface="Arial" panose="020B0604020202020204" pitchFamily="34" charset="0"/>
              <a:buChar char="•"/>
            </a:pPr>
            <a:r>
              <a:rPr lang="en-PT" dirty="0"/>
              <a:t>Not performant in terms of time or serialization size.</a:t>
            </a:r>
          </a:p>
          <a:p>
            <a:pPr marL="285750" indent="-285750">
              <a:lnSpc>
                <a:spcPct val="200000"/>
              </a:lnSpc>
              <a:buFont typeface="Arial" panose="020B0604020202020204" pitchFamily="34" charset="0"/>
              <a:buChar char="•"/>
            </a:pPr>
            <a:endParaRPr lang="en-PT" dirty="0"/>
          </a:p>
        </p:txBody>
      </p:sp>
    </p:spTree>
    <p:extLst>
      <p:ext uri="{BB962C8B-B14F-4D97-AF65-F5344CB8AC3E}">
        <p14:creationId xmlns:p14="http://schemas.microsoft.com/office/powerpoint/2010/main" val="3605311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141169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10. Final Quiz</a:t>
            </a:r>
          </a:p>
          <a:p>
            <a:pPr algn="ctr"/>
            <a:r>
              <a:rPr lang="en-US" sz="2000" dirty="0">
                <a:solidFill>
                  <a:schemeClr val="tx1">
                    <a:lumMod val="85000"/>
                    <a:lumOff val="15000"/>
                  </a:schemeClr>
                </a:solidFill>
                <a:latin typeface="Effra" panose="020B0603020203020204" pitchFamily="34" charset="0"/>
                <a:cs typeface="Effra" panose="020B0603020203020204" pitchFamily="34" charset="0"/>
              </a:rPr>
              <a:t>(to check if you can put Kafka on your CV 😂 )</a:t>
            </a:r>
            <a:endParaRPr lang="en-US" sz="4400" dirty="0">
              <a:solidFill>
                <a:schemeClr val="tx1">
                  <a:lumMod val="85000"/>
                  <a:lumOff val="15000"/>
                </a:schemeClr>
              </a:solidFill>
              <a:latin typeface="Effra" panose="020B0603020203020204" pitchFamily="34" charset="0"/>
              <a:cs typeface="Effra" panose="020B0603020203020204" pitchFamily="34" charset="0"/>
            </a:endParaRP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010779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78FF7-1CBD-571D-3597-007363A7BD63}"/>
              </a:ext>
            </a:extLst>
          </p:cNvPr>
          <p:cNvSpPr txBox="1"/>
          <p:nvPr/>
        </p:nvSpPr>
        <p:spPr>
          <a:xfrm>
            <a:off x="1135117" y="2201944"/>
            <a:ext cx="5370787" cy="646331"/>
          </a:xfrm>
          <a:prstGeom prst="rect">
            <a:avLst/>
          </a:prstGeom>
          <a:noFill/>
        </p:spPr>
        <p:txBody>
          <a:bodyPr wrap="square">
            <a:spAutoFit/>
          </a:bodyPr>
          <a:lstStyle/>
          <a:p>
            <a:r>
              <a:rPr lang="en-GB" dirty="0"/>
              <a:t>Can we have multiple producers for the same topic? What about consumers?</a:t>
            </a:r>
            <a:endParaRPr lang="en-PT" dirty="0"/>
          </a:p>
        </p:txBody>
      </p:sp>
      <p:pic>
        <p:nvPicPr>
          <p:cNvPr id="4" name="Picture 2">
            <a:extLst>
              <a:ext uri="{FF2B5EF4-FFF2-40B4-BE49-F238E27FC236}">
                <a16:creationId xmlns:a16="http://schemas.microsoft.com/office/drawing/2014/main" id="{43D533EF-49A1-DA54-E57E-2F549B53F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373882-940C-B541-AFF7-24D6B9E919BF}"/>
              </a:ext>
            </a:extLst>
          </p:cNvPr>
          <p:cNvSpPr txBox="1"/>
          <p:nvPr/>
        </p:nvSpPr>
        <p:spPr>
          <a:xfrm>
            <a:off x="1135117" y="3105833"/>
            <a:ext cx="5370787" cy="646331"/>
          </a:xfrm>
          <a:prstGeom prst="rect">
            <a:avLst/>
          </a:prstGeom>
          <a:noFill/>
        </p:spPr>
        <p:txBody>
          <a:bodyPr wrap="square">
            <a:spAutoFit/>
          </a:bodyPr>
          <a:lstStyle/>
          <a:p>
            <a:r>
              <a:rPr lang="en-GB" dirty="0"/>
              <a:t>Yes! That is one of the main features of Kafka that allows us to have loose coupling</a:t>
            </a:r>
            <a:endParaRPr lang="en-PT" dirty="0"/>
          </a:p>
        </p:txBody>
      </p:sp>
    </p:spTree>
    <p:extLst>
      <p:ext uri="{BB962C8B-B14F-4D97-AF65-F5344CB8AC3E}">
        <p14:creationId xmlns:p14="http://schemas.microsoft.com/office/powerpoint/2010/main" val="1076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DABBB-8A1A-AE04-B019-BEE9527D992C}"/>
              </a:ext>
            </a:extLst>
          </p:cNvPr>
          <p:cNvSpPr txBox="1"/>
          <p:nvPr/>
        </p:nvSpPr>
        <p:spPr>
          <a:xfrm>
            <a:off x="5749158" y="2077684"/>
            <a:ext cx="4916401" cy="923330"/>
          </a:xfrm>
          <a:prstGeom prst="rect">
            <a:avLst/>
          </a:prstGeom>
          <a:noFill/>
        </p:spPr>
        <p:txBody>
          <a:bodyPr wrap="square">
            <a:spAutoFit/>
          </a:bodyPr>
          <a:lstStyle/>
          <a:p>
            <a:r>
              <a:rPr lang="en-PT" dirty="0"/>
              <a:t>How is ordering guaranteed in Kafka? What do we have to take into consideration when designing a system which required event ordering?</a:t>
            </a:r>
          </a:p>
        </p:txBody>
      </p:sp>
      <p:sp>
        <p:nvSpPr>
          <p:cNvPr id="3" name="TextBox 2">
            <a:extLst>
              <a:ext uri="{FF2B5EF4-FFF2-40B4-BE49-F238E27FC236}">
                <a16:creationId xmlns:a16="http://schemas.microsoft.com/office/drawing/2014/main" id="{6511B002-4DF2-E618-2462-638B1BC0FBA2}"/>
              </a:ext>
            </a:extLst>
          </p:cNvPr>
          <p:cNvSpPr txBox="1"/>
          <p:nvPr/>
        </p:nvSpPr>
        <p:spPr>
          <a:xfrm>
            <a:off x="5749157" y="3256822"/>
            <a:ext cx="4916401" cy="1200329"/>
          </a:xfrm>
          <a:prstGeom prst="rect">
            <a:avLst/>
          </a:prstGeom>
          <a:noFill/>
        </p:spPr>
        <p:txBody>
          <a:bodyPr wrap="square">
            <a:spAutoFit/>
          </a:bodyPr>
          <a:lstStyle/>
          <a:p>
            <a:r>
              <a:rPr lang="en-PT" dirty="0"/>
              <a:t>Kafka guarantees ordering within each partition of a given topic. We should guarantee that messages that should be processed in order are sent by with the same partition key associated.</a:t>
            </a:r>
          </a:p>
        </p:txBody>
      </p:sp>
    </p:spTree>
    <p:extLst>
      <p:ext uri="{BB962C8B-B14F-4D97-AF65-F5344CB8AC3E}">
        <p14:creationId xmlns:p14="http://schemas.microsoft.com/office/powerpoint/2010/main" val="26859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2B342-CEFF-526C-EB2B-33F00D8EEFB2}"/>
              </a:ext>
            </a:extLst>
          </p:cNvPr>
          <p:cNvSpPr txBox="1"/>
          <p:nvPr/>
        </p:nvSpPr>
        <p:spPr>
          <a:xfrm>
            <a:off x="1242661" y="1813825"/>
            <a:ext cx="5589063" cy="923330"/>
          </a:xfrm>
          <a:prstGeom prst="rect">
            <a:avLst/>
          </a:prstGeom>
          <a:noFill/>
        </p:spPr>
        <p:txBody>
          <a:bodyPr wrap="square">
            <a:spAutoFit/>
          </a:bodyPr>
          <a:lstStyle/>
          <a:p>
            <a:r>
              <a:rPr lang="en-PT" dirty="0"/>
              <a:t>What happens if the number of partitions is different than the number of consumers? How does the Kafka cluster manages that?</a:t>
            </a:r>
          </a:p>
        </p:txBody>
      </p:sp>
      <p:sp>
        <p:nvSpPr>
          <p:cNvPr id="3" name="TextBox 2">
            <a:extLst>
              <a:ext uri="{FF2B5EF4-FFF2-40B4-BE49-F238E27FC236}">
                <a16:creationId xmlns:a16="http://schemas.microsoft.com/office/drawing/2014/main" id="{06E0B0E7-14B9-5B9A-2A6C-2D7BEB73CD40}"/>
              </a:ext>
            </a:extLst>
          </p:cNvPr>
          <p:cNvSpPr txBox="1"/>
          <p:nvPr/>
        </p:nvSpPr>
        <p:spPr>
          <a:xfrm>
            <a:off x="1242660" y="3105833"/>
            <a:ext cx="5589063" cy="1754326"/>
          </a:xfrm>
          <a:prstGeom prst="rect">
            <a:avLst/>
          </a:prstGeom>
          <a:noFill/>
        </p:spPr>
        <p:txBody>
          <a:bodyPr wrap="square">
            <a:spAutoFit/>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p:txBody>
      </p:sp>
    </p:spTree>
    <p:extLst>
      <p:ext uri="{BB962C8B-B14F-4D97-AF65-F5344CB8AC3E}">
        <p14:creationId xmlns:p14="http://schemas.microsoft.com/office/powerpoint/2010/main" val="34772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4354513" y="2900855"/>
            <a:ext cx="3505200" cy="105521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sz="5600" kern="1200" dirty="0">
                <a:solidFill>
                  <a:schemeClr val="bg1"/>
                </a:solidFill>
                <a:latin typeface="+mj-lt"/>
                <a:ea typeface="+mj-ea"/>
                <a:cs typeface="+mj-cs"/>
              </a:rPr>
              <a:t>Franz Kafka </a:t>
            </a:r>
          </a:p>
        </p:txBody>
      </p:sp>
      <p:grpSp>
        <p:nvGrpSpPr>
          <p:cNvPr id="25" name="Group 17">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9" name="Freeform: Shape 18">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suit and tie&#10;&#10;Description automatically generated with medium confidence">
            <a:extLst>
              <a:ext uri="{FF2B5EF4-FFF2-40B4-BE49-F238E27FC236}">
                <a16:creationId xmlns:a16="http://schemas.microsoft.com/office/drawing/2014/main" id="{3D0B6D5D-8B0F-ADA8-687C-B52C856745B6}"/>
              </a:ext>
            </a:extLst>
          </p:cNvPr>
          <p:cNvPicPr>
            <a:picLocks noChangeAspect="1"/>
          </p:cNvPicPr>
          <p:nvPr/>
        </p:nvPicPr>
        <p:blipFill rotWithShape="1">
          <a:blip r:embed="rId3"/>
          <a:srcRect l="14323" r="965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2" name="Group 21">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3" name="Freeform: Shape 22">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7" name="Freeform: Shape 26">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book cover with a skull and wings&#10;&#10;Description automatically generated with medium confidence">
            <a:extLst>
              <a:ext uri="{FF2B5EF4-FFF2-40B4-BE49-F238E27FC236}">
                <a16:creationId xmlns:a16="http://schemas.microsoft.com/office/drawing/2014/main" id="{C6B58241-4032-002A-7F22-027C7AE3C372}"/>
              </a:ext>
            </a:extLst>
          </p:cNvPr>
          <p:cNvPicPr>
            <a:picLocks noChangeAspect="1"/>
          </p:cNvPicPr>
          <p:nvPr/>
        </p:nvPicPr>
        <p:blipFill rotWithShape="1">
          <a:blip r:embed="rId5"/>
          <a:srcRect l="10432" r="7826"/>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 name="Group 29">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1" name="Freeform: Shape 30">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975156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21E653-96BB-8DB6-2259-158CC5FEE58E}"/>
              </a:ext>
            </a:extLst>
          </p:cNvPr>
          <p:cNvSpPr txBox="1"/>
          <p:nvPr/>
        </p:nvSpPr>
        <p:spPr>
          <a:xfrm>
            <a:off x="5801709" y="1956082"/>
            <a:ext cx="4842829" cy="923330"/>
          </a:xfrm>
          <a:prstGeom prst="rect">
            <a:avLst/>
          </a:prstGeom>
          <a:noFill/>
        </p:spPr>
        <p:txBody>
          <a:bodyPr wrap="square">
            <a:spAutoFit/>
          </a:bodyPr>
          <a:lstStyle/>
          <a:p>
            <a:r>
              <a:rPr lang="en-PT" dirty="0"/>
              <a:t>If I have two applications consuming from the same topic how do I guarantee that each one of them processes all messages from the topic?</a:t>
            </a:r>
          </a:p>
        </p:txBody>
      </p:sp>
      <p:sp>
        <p:nvSpPr>
          <p:cNvPr id="5" name="TextBox 4">
            <a:extLst>
              <a:ext uri="{FF2B5EF4-FFF2-40B4-BE49-F238E27FC236}">
                <a16:creationId xmlns:a16="http://schemas.microsoft.com/office/drawing/2014/main" id="{7BFC1A46-9C0B-5253-CB8D-E4330E7E407B}"/>
              </a:ext>
            </a:extLst>
          </p:cNvPr>
          <p:cNvSpPr txBox="1"/>
          <p:nvPr/>
        </p:nvSpPr>
        <p:spPr>
          <a:xfrm>
            <a:off x="5801709" y="3428999"/>
            <a:ext cx="4842829" cy="369332"/>
          </a:xfrm>
          <a:prstGeom prst="rect">
            <a:avLst/>
          </a:prstGeom>
          <a:noFill/>
        </p:spPr>
        <p:txBody>
          <a:bodyPr wrap="square">
            <a:spAutoFit/>
          </a:bodyPr>
          <a:lstStyle/>
          <a:p>
            <a:r>
              <a:rPr lang="en-PT" dirty="0"/>
              <a:t>By assigning them distintic consumer groups</a:t>
            </a:r>
          </a:p>
        </p:txBody>
      </p:sp>
    </p:spTree>
    <p:extLst>
      <p:ext uri="{BB962C8B-B14F-4D97-AF65-F5344CB8AC3E}">
        <p14:creationId xmlns:p14="http://schemas.microsoft.com/office/powerpoint/2010/main" val="38237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BD175-359C-0C43-8267-C916FD7CAE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5F1A71-0337-FD76-F05B-D79E0760DD52}"/>
              </a:ext>
            </a:extLst>
          </p:cNvPr>
          <p:cNvSpPr txBox="1"/>
          <p:nvPr/>
        </p:nvSpPr>
        <p:spPr>
          <a:xfrm>
            <a:off x="977461" y="2000382"/>
            <a:ext cx="6096000" cy="923330"/>
          </a:xfrm>
          <a:prstGeom prst="rect">
            <a:avLst/>
          </a:prstGeom>
          <a:noFill/>
        </p:spPr>
        <p:txBody>
          <a:bodyPr wrap="square">
            <a:spAutoFit/>
          </a:bodyPr>
          <a:lstStyle/>
          <a:p>
            <a:r>
              <a:rPr lang="en-PT" dirty="0"/>
              <a:t>What should we use as the partition key? In a e-commerce website which emits events to a Kafka topic about the status of the orders.</a:t>
            </a:r>
          </a:p>
        </p:txBody>
      </p:sp>
      <p:sp>
        <p:nvSpPr>
          <p:cNvPr id="2" name="TextBox 1">
            <a:extLst>
              <a:ext uri="{FF2B5EF4-FFF2-40B4-BE49-F238E27FC236}">
                <a16:creationId xmlns:a16="http://schemas.microsoft.com/office/drawing/2014/main" id="{701D6DC6-1899-8E87-0539-A66162AA313E}"/>
              </a:ext>
            </a:extLst>
          </p:cNvPr>
          <p:cNvSpPr txBox="1"/>
          <p:nvPr/>
        </p:nvSpPr>
        <p:spPr>
          <a:xfrm>
            <a:off x="977461" y="3266878"/>
            <a:ext cx="6096000" cy="923330"/>
          </a:xfrm>
          <a:prstGeom prst="rect">
            <a:avLst/>
          </a:prstGeom>
          <a:noFill/>
        </p:spPr>
        <p:txBody>
          <a:bodyPr wrap="square">
            <a:spAutoFit/>
          </a:bodyPr>
          <a:lstStyle/>
          <a:p>
            <a:r>
              <a:rPr lang="en-PT" dirty="0"/>
              <a:t>The order ID would be a good example. That way all messages related to that order end up in the same partition and with that we can guarantee ordering.</a:t>
            </a:r>
          </a:p>
        </p:txBody>
      </p:sp>
    </p:spTree>
    <p:extLst>
      <p:ext uri="{BB962C8B-B14F-4D97-AF65-F5344CB8AC3E}">
        <p14:creationId xmlns:p14="http://schemas.microsoft.com/office/powerpoint/2010/main" val="4278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C7610A-DB5C-BF3A-C64C-4B7319EBC032}"/>
              </a:ext>
            </a:extLst>
          </p:cNvPr>
          <p:cNvSpPr txBox="1"/>
          <p:nvPr/>
        </p:nvSpPr>
        <p:spPr>
          <a:xfrm>
            <a:off x="5192110" y="2099469"/>
            <a:ext cx="5528442" cy="646331"/>
          </a:xfrm>
          <a:prstGeom prst="rect">
            <a:avLst/>
          </a:prstGeom>
          <a:noFill/>
        </p:spPr>
        <p:txBody>
          <a:bodyPr wrap="square">
            <a:spAutoFit/>
          </a:bodyPr>
          <a:lstStyle/>
          <a:p>
            <a:r>
              <a:rPr lang="en-PT" dirty="0"/>
              <a:t>In which type of systems is the fire-and-forget message sending strategy appropriate? </a:t>
            </a:r>
          </a:p>
        </p:txBody>
      </p:sp>
      <p:sp>
        <p:nvSpPr>
          <p:cNvPr id="3" name="TextBox 2">
            <a:extLst>
              <a:ext uri="{FF2B5EF4-FFF2-40B4-BE49-F238E27FC236}">
                <a16:creationId xmlns:a16="http://schemas.microsoft.com/office/drawing/2014/main" id="{D68157E9-948B-F0B7-645C-AB00477D1787}"/>
              </a:ext>
            </a:extLst>
          </p:cNvPr>
          <p:cNvSpPr txBox="1"/>
          <p:nvPr/>
        </p:nvSpPr>
        <p:spPr>
          <a:xfrm>
            <a:off x="5192110" y="2987593"/>
            <a:ext cx="5528442" cy="923330"/>
          </a:xfrm>
          <a:prstGeom prst="rect">
            <a:avLst/>
          </a:prstGeom>
          <a:noFill/>
        </p:spPr>
        <p:txBody>
          <a:bodyPr wrap="square">
            <a:spAutoFit/>
          </a:bodyPr>
          <a:lstStyle/>
          <a:p>
            <a:r>
              <a:rPr lang="en-PT" dirty="0"/>
              <a:t>In systems where the high throughput is the one of main requirements of the system and we don’t mind losing a few messages to achieve it.</a:t>
            </a:r>
          </a:p>
        </p:txBody>
      </p:sp>
    </p:spTree>
    <p:extLst>
      <p:ext uri="{BB962C8B-B14F-4D97-AF65-F5344CB8AC3E}">
        <p14:creationId xmlns:p14="http://schemas.microsoft.com/office/powerpoint/2010/main" val="8389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7FE6F-2C35-6053-D2FA-89CB8036F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49648E-4A1B-6EFF-082D-2FFE0A7CAA66}"/>
              </a:ext>
            </a:extLst>
          </p:cNvPr>
          <p:cNvSpPr txBox="1"/>
          <p:nvPr/>
        </p:nvSpPr>
        <p:spPr>
          <a:xfrm>
            <a:off x="961696" y="2057401"/>
            <a:ext cx="6096000" cy="369332"/>
          </a:xfrm>
          <a:prstGeom prst="rect">
            <a:avLst/>
          </a:prstGeom>
          <a:noFill/>
        </p:spPr>
        <p:txBody>
          <a:bodyPr wrap="square">
            <a:spAutoFit/>
          </a:bodyPr>
          <a:lstStyle/>
          <a:p>
            <a:r>
              <a:rPr lang="en-PT" dirty="0"/>
              <a:t>What happens if a consumer is offline? Are the messages lost? </a:t>
            </a:r>
          </a:p>
        </p:txBody>
      </p:sp>
      <p:sp>
        <p:nvSpPr>
          <p:cNvPr id="2" name="TextBox 1">
            <a:extLst>
              <a:ext uri="{FF2B5EF4-FFF2-40B4-BE49-F238E27FC236}">
                <a16:creationId xmlns:a16="http://schemas.microsoft.com/office/drawing/2014/main" id="{8F4427DF-CE30-2FFB-1935-F9A1848BD150}"/>
              </a:ext>
            </a:extLst>
          </p:cNvPr>
          <p:cNvSpPr txBox="1"/>
          <p:nvPr/>
        </p:nvSpPr>
        <p:spPr>
          <a:xfrm>
            <a:off x="961696" y="2923768"/>
            <a:ext cx="6096000" cy="646331"/>
          </a:xfrm>
          <a:prstGeom prst="rect">
            <a:avLst/>
          </a:prstGeom>
          <a:noFill/>
        </p:spPr>
        <p:txBody>
          <a:bodyPr wrap="square">
            <a:spAutoFit/>
          </a:bodyPr>
          <a:lstStyle/>
          <a:p>
            <a:r>
              <a:rPr lang="en-PT" dirty="0"/>
              <a:t>It depends on the retention period of the topic and for how long was the consumer offline.</a:t>
            </a:r>
          </a:p>
        </p:txBody>
      </p:sp>
    </p:spTree>
    <p:extLst>
      <p:ext uri="{BB962C8B-B14F-4D97-AF65-F5344CB8AC3E}">
        <p14:creationId xmlns:p14="http://schemas.microsoft.com/office/powerpoint/2010/main" val="37266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5E1-6166-2B31-7E99-D6698D2D0E95}"/>
              </a:ext>
            </a:extLst>
          </p:cNvPr>
          <p:cNvSpPr txBox="1"/>
          <p:nvPr/>
        </p:nvSpPr>
        <p:spPr>
          <a:xfrm>
            <a:off x="5160579" y="2096840"/>
            <a:ext cx="5475890" cy="646331"/>
          </a:xfrm>
          <a:prstGeom prst="rect">
            <a:avLst/>
          </a:prstGeom>
          <a:noFill/>
        </p:spPr>
        <p:txBody>
          <a:bodyPr wrap="square">
            <a:spAutoFit/>
          </a:bodyPr>
          <a:lstStyle/>
          <a:p>
            <a:r>
              <a:rPr lang="en-PT" dirty="0"/>
              <a:t>How do the consumers keep track of the messages they already consumed?</a:t>
            </a:r>
          </a:p>
        </p:txBody>
      </p:sp>
      <p:sp>
        <p:nvSpPr>
          <p:cNvPr id="3" name="TextBox 2">
            <a:extLst>
              <a:ext uri="{FF2B5EF4-FFF2-40B4-BE49-F238E27FC236}">
                <a16:creationId xmlns:a16="http://schemas.microsoft.com/office/drawing/2014/main" id="{59907B7D-8F4A-61EA-8BBD-6D5318A0FA27}"/>
              </a:ext>
            </a:extLst>
          </p:cNvPr>
          <p:cNvSpPr txBox="1"/>
          <p:nvPr/>
        </p:nvSpPr>
        <p:spPr>
          <a:xfrm>
            <a:off x="5160579" y="3095323"/>
            <a:ext cx="5475890" cy="1477328"/>
          </a:xfrm>
          <a:prstGeom prst="rect">
            <a:avLst/>
          </a:prstGeom>
          <a:noFill/>
        </p:spPr>
        <p:txBody>
          <a:bodyPr wrap="square">
            <a:spAutoFit/>
          </a:bodyPr>
          <a:lstStyle/>
          <a:p>
            <a:r>
              <a:rPr lang="en-PT" dirty="0"/>
              <a:t>They periodically commit the offset of the messages that they have processed and the Kafka cluster keeps track of that information. When the consumer starts the Kafka cluster will start sending him messages starting from to the last commited offset.</a:t>
            </a:r>
          </a:p>
        </p:txBody>
      </p:sp>
    </p:spTree>
    <p:extLst>
      <p:ext uri="{BB962C8B-B14F-4D97-AF65-F5344CB8AC3E}">
        <p14:creationId xmlns:p14="http://schemas.microsoft.com/office/powerpoint/2010/main" val="13393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716C-B474-18D5-9314-10DB2CCE7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58100D-3996-316B-35BC-0F024CBEE4A3}"/>
              </a:ext>
            </a:extLst>
          </p:cNvPr>
          <p:cNvSpPr txBox="1"/>
          <p:nvPr/>
        </p:nvSpPr>
        <p:spPr>
          <a:xfrm>
            <a:off x="956440" y="2086330"/>
            <a:ext cx="5307724" cy="646331"/>
          </a:xfrm>
          <a:prstGeom prst="rect">
            <a:avLst/>
          </a:prstGeom>
          <a:noFill/>
        </p:spPr>
        <p:txBody>
          <a:bodyPr wrap="square">
            <a:spAutoFit/>
          </a:bodyPr>
          <a:lstStyle/>
          <a:p>
            <a:r>
              <a:rPr lang="en-PT" dirty="0"/>
              <a:t>What does it mean for a consumer to be idempotent? Should we program our consumer to be idempotent? </a:t>
            </a:r>
          </a:p>
        </p:txBody>
      </p:sp>
      <p:sp>
        <p:nvSpPr>
          <p:cNvPr id="2" name="TextBox 1">
            <a:extLst>
              <a:ext uri="{FF2B5EF4-FFF2-40B4-BE49-F238E27FC236}">
                <a16:creationId xmlns:a16="http://schemas.microsoft.com/office/drawing/2014/main" id="{9C09F92C-808E-CBA5-6942-A592961F0330}"/>
              </a:ext>
            </a:extLst>
          </p:cNvPr>
          <p:cNvSpPr txBox="1"/>
          <p:nvPr/>
        </p:nvSpPr>
        <p:spPr>
          <a:xfrm>
            <a:off x="956440" y="3105833"/>
            <a:ext cx="5307724" cy="1477328"/>
          </a:xfrm>
          <a:prstGeom prst="rect">
            <a:avLst/>
          </a:prstGeom>
          <a:noFill/>
        </p:spPr>
        <p:txBody>
          <a:bodyPr wrap="square">
            <a:spAutoFit/>
          </a:bodyPr>
          <a:lstStyle/>
          <a:p>
            <a:r>
              <a:rPr lang="en-PT" dirty="0"/>
              <a:t>It means that it can process the same message multiple times without side-effects. Usually yes because this is a common scenario in Kafka based systems since the at-least-once delivery semantics is the one usually being used. </a:t>
            </a:r>
          </a:p>
        </p:txBody>
      </p:sp>
    </p:spTree>
    <p:extLst>
      <p:ext uri="{BB962C8B-B14F-4D97-AF65-F5344CB8AC3E}">
        <p14:creationId xmlns:p14="http://schemas.microsoft.com/office/powerpoint/2010/main" val="13516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BAA5-20D6-4D10-95EE-0AB97618DF3D}"/>
              </a:ext>
            </a:extLst>
          </p:cNvPr>
          <p:cNvSpPr txBox="1"/>
          <p:nvPr/>
        </p:nvSpPr>
        <p:spPr>
          <a:xfrm>
            <a:off x="5213131" y="2107351"/>
            <a:ext cx="5528441" cy="923330"/>
          </a:xfrm>
          <a:prstGeom prst="rect">
            <a:avLst/>
          </a:prstGeom>
          <a:noFill/>
        </p:spPr>
        <p:txBody>
          <a:bodyPr wrap="square">
            <a:spAutoFit/>
          </a:bodyPr>
          <a:lstStyle/>
          <a:p>
            <a:r>
              <a:rPr lang="en-PT" dirty="0"/>
              <a:t>What can you do if a given consumer </a:t>
            </a:r>
            <a:r>
              <a:rPr lang="en-PT"/>
              <a:t>group did </a:t>
            </a:r>
            <a:r>
              <a:rPr lang="en-PT" dirty="0"/>
              <a:t>not </a:t>
            </a:r>
            <a:r>
              <a:rPr lang="en-PT"/>
              <a:t>correctly handle </a:t>
            </a:r>
            <a:r>
              <a:rPr lang="en-PT" dirty="0"/>
              <a:t>some messages due to a bad offset commit strategy?</a:t>
            </a:r>
          </a:p>
        </p:txBody>
      </p:sp>
      <p:sp>
        <p:nvSpPr>
          <p:cNvPr id="3" name="TextBox 2">
            <a:extLst>
              <a:ext uri="{FF2B5EF4-FFF2-40B4-BE49-F238E27FC236}">
                <a16:creationId xmlns:a16="http://schemas.microsoft.com/office/drawing/2014/main" id="{F4B2FA1A-0FFA-3D3E-46CC-B2116FBE499D}"/>
              </a:ext>
            </a:extLst>
          </p:cNvPr>
          <p:cNvSpPr txBox="1"/>
          <p:nvPr/>
        </p:nvSpPr>
        <p:spPr>
          <a:xfrm>
            <a:off x="5213131" y="3237214"/>
            <a:ext cx="5528441" cy="923330"/>
          </a:xfrm>
          <a:prstGeom prst="rect">
            <a:avLst/>
          </a:prstGeom>
          <a:noFill/>
        </p:spPr>
        <p:txBody>
          <a:bodyPr wrap="square">
            <a:spAutoFit/>
          </a:bodyPr>
          <a:lstStyle/>
          <a:p>
            <a:r>
              <a:rPr lang="en-PT" dirty="0"/>
              <a:t>We can reset the consumer-group offset to earlier (oldest messages in the topic). This requires idempotent consumers though.</a:t>
            </a:r>
          </a:p>
        </p:txBody>
      </p:sp>
    </p:spTree>
    <p:extLst>
      <p:ext uri="{BB962C8B-B14F-4D97-AF65-F5344CB8AC3E}">
        <p14:creationId xmlns:p14="http://schemas.microsoft.com/office/powerpoint/2010/main" val="23509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5BAA5-20D6-4D10-95EE-0AB97618DF3D}"/>
              </a:ext>
            </a:extLst>
          </p:cNvPr>
          <p:cNvSpPr txBox="1"/>
          <p:nvPr/>
        </p:nvSpPr>
        <p:spPr>
          <a:xfrm>
            <a:off x="1135117" y="2165408"/>
            <a:ext cx="5528441" cy="646331"/>
          </a:xfrm>
          <a:prstGeom prst="rect">
            <a:avLst/>
          </a:prstGeom>
          <a:noFill/>
        </p:spPr>
        <p:txBody>
          <a:bodyPr wrap="square">
            <a:spAutoFit/>
          </a:bodyPr>
          <a:lstStyle/>
          <a:p>
            <a:r>
              <a:rPr lang="en-PT" dirty="0"/>
              <a:t>What happens if we set the replication factor of a topic to 1?</a:t>
            </a:r>
          </a:p>
        </p:txBody>
      </p:sp>
      <p:sp>
        <p:nvSpPr>
          <p:cNvPr id="3" name="TextBox 2">
            <a:extLst>
              <a:ext uri="{FF2B5EF4-FFF2-40B4-BE49-F238E27FC236}">
                <a16:creationId xmlns:a16="http://schemas.microsoft.com/office/drawing/2014/main" id="{F4B2FA1A-0FFA-3D3E-46CC-B2116FBE499D}"/>
              </a:ext>
            </a:extLst>
          </p:cNvPr>
          <p:cNvSpPr txBox="1"/>
          <p:nvPr/>
        </p:nvSpPr>
        <p:spPr>
          <a:xfrm>
            <a:off x="1135117" y="3399931"/>
            <a:ext cx="5528441" cy="646331"/>
          </a:xfrm>
          <a:prstGeom prst="rect">
            <a:avLst/>
          </a:prstGeom>
          <a:noFill/>
        </p:spPr>
        <p:txBody>
          <a:bodyPr wrap="square">
            <a:spAutoFit/>
          </a:bodyPr>
          <a:lstStyle/>
          <a:p>
            <a:r>
              <a:rPr lang="en-PT" dirty="0"/>
              <a:t>If a broker which is leader of that topic partition goes down the information of that partition is lost</a:t>
            </a:r>
          </a:p>
        </p:txBody>
      </p:sp>
      <p:pic>
        <p:nvPicPr>
          <p:cNvPr id="5" name="Picture 4">
            <a:extLst>
              <a:ext uri="{FF2B5EF4-FFF2-40B4-BE49-F238E27FC236}">
                <a16:creationId xmlns:a16="http://schemas.microsoft.com/office/drawing/2014/main" id="{3BF5A8D5-09AC-EE1D-1C38-9ECECAB18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6201982" cy="1663942"/>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Thank you for attending! </a:t>
            </a:r>
          </a:p>
          <a:p>
            <a:pPr algn="ctr"/>
            <a:endParaRPr lang="en-US" sz="4400" dirty="0">
              <a:solidFill>
                <a:schemeClr val="tx1">
                  <a:lumMod val="85000"/>
                  <a:lumOff val="15000"/>
                </a:schemeClr>
              </a:solidFill>
              <a:latin typeface="Effra" panose="020B0603020203020204" pitchFamily="34" charset="0"/>
              <a:cs typeface="Effra" panose="020B0603020203020204" pitchFamily="34" charset="0"/>
            </a:endParaRP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16010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554412" y="2739892"/>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4. The Kafka Paradigm</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69368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13892</TotalTime>
  <Words>5275</Words>
  <Application>Microsoft Macintosh PowerPoint</Application>
  <PresentationFormat>Widescreen</PresentationFormat>
  <Paragraphs>631</Paragraphs>
  <Slides>88</Slides>
  <Notes>87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Calibri</vt:lpstr>
      <vt:lpstr>Calibri Light</vt:lpstr>
      <vt:lpstr>Effra</vt:lpstr>
      <vt:lpstr>Effra Medium</vt:lpstr>
      <vt:lpstr>Google Sans</vt:lpstr>
      <vt:lpstr>Helvetica Neue</vt:lpstr>
      <vt:lpstr>MinionPro</vt:lpstr>
      <vt:lpstr>Montserrat Black</vt:lpstr>
      <vt:lpstr>Roboto</vt:lpstr>
      <vt:lpstr>Söhne</vt:lpstr>
      <vt:lpstr>UbuntuMono</vt:lpstr>
      <vt:lpstr>Office Theme</vt:lpstr>
      <vt:lpstr>PowerPoint Presentation</vt:lpstr>
      <vt:lpstr>Agenda</vt:lpstr>
      <vt:lpstr>PowerPoint Presentation</vt:lpstr>
      <vt:lpstr>Contacts</vt:lpstr>
      <vt:lpstr>PowerPoint Presentation</vt:lpstr>
      <vt:lpstr>Pre-Requirements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Araujo</dc:creator>
  <cp:lastModifiedBy>Xavier Araujo</cp:lastModifiedBy>
  <cp:revision>241</cp:revision>
  <dcterms:created xsi:type="dcterms:W3CDTF">2023-06-06T13:30:25Z</dcterms:created>
  <dcterms:modified xsi:type="dcterms:W3CDTF">2023-09-11T11:31:14Z</dcterms:modified>
</cp:coreProperties>
</file>